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7" r:id="rId2"/>
    <p:sldId id="258" r:id="rId3"/>
    <p:sldId id="282" r:id="rId4"/>
    <p:sldId id="259" r:id="rId5"/>
    <p:sldId id="256" r:id="rId6"/>
    <p:sldId id="297" r:id="rId7"/>
    <p:sldId id="260" r:id="rId8"/>
    <p:sldId id="261" r:id="rId9"/>
    <p:sldId id="283" r:id="rId10"/>
    <p:sldId id="274" r:id="rId11"/>
    <p:sldId id="267" r:id="rId12"/>
    <p:sldId id="266" r:id="rId13"/>
    <p:sldId id="278" r:id="rId14"/>
    <p:sldId id="269" r:id="rId15"/>
    <p:sldId id="270" r:id="rId16"/>
    <p:sldId id="280" r:id="rId17"/>
    <p:sldId id="264" r:id="rId18"/>
    <p:sldId id="272" r:id="rId19"/>
    <p:sldId id="296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62" r:id="rId3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B3EC"/>
    <a:srgbClr val="32758C"/>
    <a:srgbClr val="8C8C8C"/>
    <a:srgbClr val="C3BF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9" autoAdjust="0"/>
    <p:restoredTop sz="83111" autoAdjust="0"/>
  </p:normalViewPr>
  <p:slideViewPr>
    <p:cSldViewPr>
      <p:cViewPr>
        <p:scale>
          <a:sx n="100" d="100"/>
          <a:sy n="100" d="100"/>
        </p:scale>
        <p:origin x="-592" y="9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09EB35-4EDD-4B4E-A694-A4206748B096}" type="datetimeFigureOut">
              <a:rPr kumimoji="1" lang="zh-CN" altLang="en-US" smtClean="0"/>
              <a:t>13-7-10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E41329-2A38-4C4A-AEEC-9661EECDC66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5493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8225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b="1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296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b="1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296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b="1" dirty="0" smtClean="0"/>
          </a:p>
          <a:p>
            <a:endParaRPr kumimoji="1" lang="zh-CN" altLang="en-US" b="1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2968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b="1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296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="1" dirty="0" smtClean="0"/>
              <a:t>在线监控，革命还没成功</a:t>
            </a:r>
            <a:endParaRPr kumimoji="1" lang="zh-CN" altLang="en-US" b="1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296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b="1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70732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9695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962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6793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围绕质量、效率为目标</a:t>
            </a:r>
            <a:r>
              <a:rPr kumimoji="1" lang="en-US" altLang="zh-CN" baseline="0" dirty="0" smtClean="0"/>
              <a:t>，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4360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可以先看看两者的一些区别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存在这些区别，我们的测试策略必然会不一样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0701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0701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296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案例：真机冒烟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前端</a:t>
            </a:r>
            <a:r>
              <a:rPr kumimoji="1" lang="en-US" altLang="zh-CN" dirty="0" smtClean="0"/>
              <a:t>H5</a:t>
            </a:r>
            <a:r>
              <a:rPr kumimoji="1" lang="zh-CN" altLang="en-US" dirty="0" smtClean="0"/>
              <a:t>的适配</a:t>
            </a:r>
            <a:r>
              <a:rPr kumimoji="1" lang="en-US" altLang="zh-CN" dirty="0" smtClean="0"/>
              <a:t>   </a:t>
            </a:r>
            <a:r>
              <a:rPr kumimoji="1" lang="zh-CN" altLang="en-US" dirty="0" smtClean="0"/>
              <a:t>对比效果</a:t>
            </a:r>
            <a:r>
              <a:rPr kumimoji="1" lang="zh-CN" altLang="en-US" dirty="0" smtClean="0"/>
              <a:t>，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296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41329-2A38-4C4A-AEEC-9661EECDC668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296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文本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9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1.png"/><Relationship Id="rId1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jpeg"/><Relationship Id="rId4" Type="http://schemas.openxmlformats.org/officeDocument/2006/relationships/hyperlink" Target="http://developer.android.com/tools/debugging/ddms.html" TargetMode="External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image" Target="../media/image27.png"/><Relationship Id="rId8" Type="http://schemas.openxmlformats.org/officeDocument/2006/relationships/image" Target="../media/image28.png"/><Relationship Id="rId9" Type="http://schemas.openxmlformats.org/officeDocument/2006/relationships/image" Target="../media/image29.png"/><Relationship Id="rId10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15816" y="2708920"/>
            <a:ext cx="5544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无线质量全过程保障实践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524328" y="3831431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葵儿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11760" y="476672"/>
            <a:ext cx="6647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提测前期：我们能为质量保障做些什么</a:t>
            </a:r>
            <a:r>
              <a:rPr kumimoji="1" lang="zh-CN" altLang="en-US" sz="2800" dirty="0"/>
              <a:t>？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700807"/>
            <a:ext cx="8496944" cy="23762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95536" y="13407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开发：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395536" y="4283804"/>
            <a:ext cx="901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设计：</a:t>
            </a:r>
            <a:endParaRPr kumimoji="1"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008" y="4653136"/>
            <a:ext cx="4176464" cy="1575346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 rot="20574921">
            <a:off x="6171698" y="5761473"/>
            <a:ext cx="27494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000" dirty="0">
                <a:solidFill>
                  <a:srgbClr val="660066"/>
                </a:solidFill>
              </a:rPr>
              <a:t>质量向前走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828" y="4653136"/>
            <a:ext cx="4248472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7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1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2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11760" y="476672"/>
            <a:ext cx="6647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测试阶段：影响效率的那些问题怎么办？</a:t>
            </a:r>
            <a:endParaRPr kumimoji="1" lang="zh-CN" altLang="en-US" sz="2800" dirty="0"/>
          </a:p>
        </p:txBody>
      </p:sp>
      <p:sp>
        <p:nvSpPr>
          <p:cNvPr id="4" name="文本框 3"/>
          <p:cNvSpPr txBox="1"/>
          <p:nvPr/>
        </p:nvSpPr>
        <p:spPr>
          <a:xfrm>
            <a:off x="539552" y="1844824"/>
            <a:ext cx="7994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²"/>
            </a:pPr>
            <a:r>
              <a:rPr kumimoji="1" lang="zh-CN" altLang="en-US" sz="2000" dirty="0" smtClean="0"/>
              <a:t>客户端在线维护版本</a:t>
            </a:r>
            <a:r>
              <a:rPr kumimoji="1" lang="en-US" altLang="zh-CN" sz="2000" dirty="0" smtClean="0"/>
              <a:t>5</a:t>
            </a:r>
            <a:r>
              <a:rPr kumimoji="1" lang="zh-CN" altLang="en-US" sz="2000" dirty="0" smtClean="0"/>
              <a:t>个，每一次的升级都要向前覆盖安装</a:t>
            </a:r>
            <a:r>
              <a:rPr kumimoji="1" lang="en-US" altLang="zh-CN" sz="2000" dirty="0" smtClean="0"/>
              <a:t>5</a:t>
            </a:r>
            <a:r>
              <a:rPr kumimoji="1" lang="zh-CN" altLang="en-US" sz="2000" dirty="0"/>
              <a:t>个</a:t>
            </a:r>
            <a:r>
              <a:rPr kumimoji="1" lang="zh-CN" altLang="en-US" sz="2000" dirty="0" smtClean="0"/>
              <a:t>版本；</a:t>
            </a:r>
            <a:endParaRPr kumimoji="1"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539552" y="2420888"/>
            <a:ext cx="8494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²"/>
            </a:pPr>
            <a:r>
              <a:rPr kumimoji="1" lang="zh-CN" altLang="en-US" sz="2000" dirty="0" smtClean="0"/>
              <a:t>一次我们与某个手机厂商合作预装，要求将</a:t>
            </a:r>
            <a:r>
              <a:rPr kumimoji="1" lang="en-US" altLang="zh-CN" sz="2000" dirty="0" err="1" smtClean="0"/>
              <a:t>apk</a:t>
            </a:r>
            <a:r>
              <a:rPr kumimoji="1" lang="zh-CN" altLang="en-US" sz="2000" dirty="0" smtClean="0"/>
              <a:t>开启放置后台测试</a:t>
            </a:r>
            <a:r>
              <a:rPr kumimoji="1" lang="en-US" altLang="zh-CN" sz="2000" dirty="0"/>
              <a:t>2</a:t>
            </a:r>
            <a:r>
              <a:rPr kumimoji="1" lang="zh-CN" altLang="en-US" sz="2000" dirty="0" smtClean="0"/>
              <a:t>小时；</a:t>
            </a:r>
            <a:endParaRPr kumimoji="1"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3789040"/>
            <a:ext cx="7492478" cy="216024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39552" y="2996952"/>
            <a:ext cx="8507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²"/>
            </a:pPr>
            <a:r>
              <a:rPr kumimoji="1" lang="zh-CN" altLang="en-US" sz="2000" dirty="0" smtClean="0"/>
              <a:t>接入的模块多加了获取用户通讯录</a:t>
            </a:r>
            <a:r>
              <a:rPr kumimoji="1" lang="zh-CN" altLang="en-US" sz="2000" dirty="0"/>
              <a:t>的权限，</a:t>
            </a:r>
            <a:r>
              <a:rPr kumimoji="1" lang="zh-CN" altLang="en-US" sz="2000" dirty="0" smtClean="0"/>
              <a:t>导致紧急发布一个修复版本；</a:t>
            </a:r>
            <a:endParaRPr kumimoji="1" lang="zh-CN" altLang="en-US" sz="2000" dirty="0"/>
          </a:p>
        </p:txBody>
      </p:sp>
      <p:sp>
        <p:nvSpPr>
          <p:cNvPr id="8" name="文本框 7"/>
          <p:cNvSpPr txBox="1"/>
          <p:nvPr/>
        </p:nvSpPr>
        <p:spPr>
          <a:xfrm rot="20645766">
            <a:off x="4584729" y="5386822"/>
            <a:ext cx="4402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dirty="0" smtClean="0">
                <a:solidFill>
                  <a:srgbClr val="660066"/>
                </a:solidFill>
              </a:rPr>
              <a:t>典型</a:t>
            </a:r>
            <a:r>
              <a:rPr kumimoji="1" lang="en-US" altLang="zh-CN" sz="4000" dirty="0" smtClean="0">
                <a:solidFill>
                  <a:srgbClr val="660066"/>
                </a:solidFill>
              </a:rPr>
              <a:t>CASE</a:t>
            </a:r>
            <a:r>
              <a:rPr kumimoji="1" lang="zh-CN" altLang="en-US" sz="4000" dirty="0" smtClean="0">
                <a:solidFill>
                  <a:srgbClr val="660066"/>
                </a:solidFill>
              </a:rPr>
              <a:t>工具化</a:t>
            </a:r>
            <a:endParaRPr kumimoji="1" lang="en-US" altLang="zh-CN" sz="4000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482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7504" y="1556792"/>
            <a:ext cx="44037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kumimoji="1" lang="zh-CN" altLang="en-US" dirty="0"/>
              <a:t>内部服务端接口多次请求，耗用户</a:t>
            </a:r>
            <a:r>
              <a:rPr kumimoji="1" lang="zh-CN" altLang="en-US" dirty="0" smtClean="0"/>
              <a:t>流量</a:t>
            </a:r>
            <a:endParaRPr kumimoji="1" lang="en-US" altLang="zh-CN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---------</a:t>
            </a:r>
            <a:r>
              <a:rPr kumimoji="1" lang="zh-CN" altLang="en-US" dirty="0" smtClean="0"/>
              <a:t>如何去快速查看数据流转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2392829"/>
            <a:ext cx="3024336" cy="434853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944" y="1714500"/>
            <a:ext cx="5076056" cy="229056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5468" y="4025900"/>
            <a:ext cx="3568700" cy="28321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27584" y="3140968"/>
            <a:ext cx="38164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kumimoji="1" lang="zh-CN" altLang="en-US" dirty="0" smtClean="0"/>
              <a:t>快速进入客户端某个模块，死机</a:t>
            </a:r>
            <a:endParaRPr kumimoji="1" lang="en-US" altLang="zh-CN" dirty="0"/>
          </a:p>
          <a:p>
            <a:r>
              <a:rPr kumimoji="1" lang="en-US" altLang="zh-CN" dirty="0"/>
              <a:t>     -------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如何去有效模拟网速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20463678">
            <a:off x="4492077" y="5226135"/>
            <a:ext cx="453650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>
                <a:solidFill>
                  <a:srgbClr val="660066"/>
                </a:solidFill>
              </a:rPr>
              <a:t>WMOCK</a:t>
            </a:r>
            <a:r>
              <a:rPr kumimoji="1" lang="zh-CN" altLang="en-US" sz="4000" dirty="0">
                <a:solidFill>
                  <a:srgbClr val="660066"/>
                </a:solidFill>
              </a:rPr>
              <a:t>模拟代理</a:t>
            </a:r>
            <a:endParaRPr kumimoji="1" lang="en-US" altLang="zh-CN" sz="4000" dirty="0">
              <a:solidFill>
                <a:srgbClr val="660066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11760" y="476672"/>
            <a:ext cx="66851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测试阶段：如何关注隐藏在背后的问题？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6347057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11760" y="476672"/>
            <a:ext cx="5919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测试阶段：如何快速覆盖业务逻辑？</a:t>
            </a:r>
            <a:endParaRPr kumimoji="1"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434377" y="1484784"/>
            <a:ext cx="80260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kumimoji="1" lang="zh-CN" altLang="en-US" sz="2400" dirty="0" smtClean="0"/>
              <a:t>服务端逻辑：</a:t>
            </a:r>
            <a:endParaRPr kumimoji="1" lang="en-US" altLang="zh-CN" sz="2400" dirty="0" smtClean="0"/>
          </a:p>
          <a:p>
            <a:r>
              <a:rPr kumimoji="1" lang="en-US" altLang="zh-CN" sz="2400" dirty="0"/>
              <a:t> </a:t>
            </a:r>
            <a:r>
              <a:rPr kumimoji="1" lang="en-US" altLang="zh-CN" sz="2400" dirty="0" smtClean="0"/>
              <a:t>    </a:t>
            </a:r>
            <a:r>
              <a:rPr kumimoji="1" lang="zh-CN" altLang="en-US" sz="2400" dirty="0" smtClean="0"/>
              <a:t>通过</a:t>
            </a:r>
            <a:r>
              <a:rPr kumimoji="1" lang="en-US" altLang="zh-CN" sz="2400" dirty="0" smtClean="0"/>
              <a:t>API</a:t>
            </a:r>
            <a:r>
              <a:rPr kumimoji="1" lang="zh-CN" altLang="en-US" sz="2400" dirty="0" smtClean="0"/>
              <a:t>接口测试脚本覆盖回归，</a:t>
            </a:r>
            <a:r>
              <a:rPr kumimoji="1" lang="zh-CN" altLang="en-US" sz="2400" dirty="0"/>
              <a:t>确保业务逻辑的正确</a:t>
            </a:r>
            <a:r>
              <a:rPr kumimoji="1" lang="zh-CN" altLang="en-US" sz="2400" dirty="0" smtClean="0"/>
              <a:t>性</a:t>
            </a:r>
            <a:endParaRPr kumimoji="1" lang="en-US" altLang="zh-CN" sz="2400" dirty="0" smtClean="0"/>
          </a:p>
        </p:txBody>
      </p:sp>
      <p:sp>
        <p:nvSpPr>
          <p:cNvPr id="5" name="矩形 4"/>
          <p:cNvSpPr/>
          <p:nvPr/>
        </p:nvSpPr>
        <p:spPr>
          <a:xfrm>
            <a:off x="389234" y="2670011"/>
            <a:ext cx="8359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kumimoji="1" lang="zh-CN" altLang="en-US" sz="2400" dirty="0" smtClean="0"/>
              <a:t>客户端交互：</a:t>
            </a:r>
            <a:endParaRPr kumimoji="1" lang="en-US" altLang="zh-CN" sz="2400" dirty="0"/>
          </a:p>
          <a:p>
            <a:r>
              <a:rPr kumimoji="1" lang="en-US" altLang="zh-CN" sz="2400" dirty="0" smtClean="0"/>
              <a:t>      </a:t>
            </a:r>
            <a:r>
              <a:rPr kumimoji="1" lang="zh-CN" altLang="en-US" sz="2400" dirty="0" smtClean="0"/>
              <a:t>通过数据</a:t>
            </a:r>
            <a:r>
              <a:rPr kumimoji="1" lang="en-US" altLang="zh-CN" sz="2400" dirty="0" smtClean="0"/>
              <a:t>mock</a:t>
            </a:r>
            <a:r>
              <a:rPr kumimoji="1" lang="zh-CN" altLang="en-US" sz="2400" dirty="0" smtClean="0"/>
              <a:t>，简化真实数据准备的繁琐问题，降低遗漏</a:t>
            </a:r>
            <a:endParaRPr kumimoji="1" lang="en-US" altLang="zh-CN" sz="2400" dirty="0" smtClean="0"/>
          </a:p>
        </p:txBody>
      </p:sp>
      <p:sp>
        <p:nvSpPr>
          <p:cNvPr id="6" name="矩形 5"/>
          <p:cNvSpPr/>
          <p:nvPr/>
        </p:nvSpPr>
        <p:spPr>
          <a:xfrm>
            <a:off x="401047" y="3966155"/>
            <a:ext cx="48782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kumimoji="1" lang="zh-CN" altLang="en-US" sz="2400" dirty="0" smtClean="0"/>
              <a:t>客户端</a:t>
            </a:r>
            <a:r>
              <a:rPr kumimoji="1" lang="en-US" altLang="zh-CN" sz="2400" dirty="0" smtClean="0"/>
              <a:t>UI</a:t>
            </a:r>
            <a:r>
              <a:rPr kumimoji="1" lang="zh-CN" altLang="en-US" sz="2400" dirty="0" smtClean="0"/>
              <a:t>：</a:t>
            </a:r>
            <a:endParaRPr kumimoji="1" lang="en-US" altLang="zh-CN" sz="2400" dirty="0" smtClean="0"/>
          </a:p>
          <a:p>
            <a:r>
              <a:rPr kumimoji="1" lang="en-US" altLang="zh-CN" sz="2400" dirty="0"/>
              <a:t> </a:t>
            </a:r>
            <a:r>
              <a:rPr kumimoji="1" lang="en-US" altLang="zh-CN" sz="2400" dirty="0" smtClean="0"/>
              <a:t>     </a:t>
            </a:r>
            <a:r>
              <a:rPr kumimoji="1" lang="zh-CN" altLang="en-US" sz="2400" dirty="0" smtClean="0"/>
              <a:t>通过</a:t>
            </a:r>
            <a:r>
              <a:rPr kumimoji="1" lang="en-US" altLang="zh-CN" sz="2400" dirty="0" smtClean="0"/>
              <a:t>UI</a:t>
            </a:r>
            <a:r>
              <a:rPr kumimoji="1" lang="zh-CN" altLang="en-US" sz="2400" dirty="0" smtClean="0"/>
              <a:t>自动化脚本快速回归主干</a:t>
            </a:r>
            <a:endParaRPr kumimoji="1" lang="en-US" altLang="zh-CN" sz="2400" dirty="0" smtClean="0"/>
          </a:p>
        </p:txBody>
      </p:sp>
      <p:sp>
        <p:nvSpPr>
          <p:cNvPr id="7" name="矩形 6"/>
          <p:cNvSpPr/>
          <p:nvPr/>
        </p:nvSpPr>
        <p:spPr>
          <a:xfrm rot="20446785">
            <a:off x="5082035" y="5108966"/>
            <a:ext cx="37753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000" dirty="0" smtClean="0">
                <a:solidFill>
                  <a:srgbClr val="660066"/>
                </a:solidFill>
                <a:latin typeface="+mn-ea"/>
              </a:rPr>
              <a:t>分层测试与定位</a:t>
            </a:r>
            <a:endParaRPr kumimoji="1" lang="zh-CN" altLang="en-US" sz="4000" dirty="0">
              <a:solidFill>
                <a:srgbClr val="66006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06123018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11760" y="476672"/>
            <a:ext cx="62780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预发阶段：如何确保客户端预发效果？</a:t>
            </a:r>
            <a:endParaRPr kumimoji="1"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2548508"/>
            <a:ext cx="7774123" cy="232065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rot="20446785">
            <a:off x="4167381" y="5168283"/>
            <a:ext cx="499943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000" dirty="0" smtClean="0">
                <a:solidFill>
                  <a:srgbClr val="660066"/>
                </a:solidFill>
              </a:rPr>
              <a:t>内测</a:t>
            </a:r>
            <a:r>
              <a:rPr kumimoji="1" lang="en-US" altLang="zh-CN" sz="4000" dirty="0" smtClean="0">
                <a:solidFill>
                  <a:srgbClr val="660066"/>
                </a:solidFill>
              </a:rPr>
              <a:t>/</a:t>
            </a:r>
            <a:r>
              <a:rPr kumimoji="1" lang="zh-CN" altLang="en-US" sz="4000" dirty="0" smtClean="0">
                <a:solidFill>
                  <a:srgbClr val="660066"/>
                </a:solidFill>
              </a:rPr>
              <a:t>灰度发布相结合</a:t>
            </a:r>
            <a:endParaRPr kumimoji="1" lang="zh-CN" altLang="en-US" sz="4000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89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11760" y="476672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发布阶段：如何避免不必要的失误？</a:t>
            </a:r>
            <a:endParaRPr kumimoji="1"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2492896"/>
            <a:ext cx="6718300" cy="12827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3372" y="4365104"/>
            <a:ext cx="5676900" cy="16002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807842" y="3668390"/>
            <a:ext cx="571500" cy="8128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1520" y="1412776"/>
            <a:ext cx="8568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通过系统化打包发布，减少了过程中的人工参与，降低失误率；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同时，</a:t>
            </a:r>
            <a:r>
              <a:rPr kumimoji="1" lang="en-US" altLang="zh-CN" sz="2400" dirty="0" smtClean="0"/>
              <a:t>1</a:t>
            </a:r>
            <a:r>
              <a:rPr kumimoji="1" lang="zh-CN" altLang="en-US" sz="2400" dirty="0" smtClean="0"/>
              <a:t>天的工作缩短为半天内搞定。</a:t>
            </a:r>
            <a:endParaRPr kumimoji="1" lang="zh-CN" altLang="en-US" sz="2400" dirty="0"/>
          </a:p>
        </p:txBody>
      </p:sp>
      <p:sp>
        <p:nvSpPr>
          <p:cNvPr id="7" name="矩形 6"/>
          <p:cNvSpPr/>
          <p:nvPr/>
        </p:nvSpPr>
        <p:spPr>
          <a:xfrm rot="20446785">
            <a:off x="5357310" y="5536332"/>
            <a:ext cx="37753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000" dirty="0" smtClean="0">
                <a:solidFill>
                  <a:srgbClr val="660066"/>
                </a:solidFill>
              </a:rPr>
              <a:t>打包发布一体化</a:t>
            </a:r>
            <a:endParaRPr kumimoji="1" lang="zh-CN" altLang="en-US" sz="4000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36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11760" y="476672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发布后：我们还能做点什么？</a:t>
            </a:r>
            <a:endParaRPr kumimoji="1" lang="zh-CN" altLang="en-US" sz="2800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1772816"/>
            <a:ext cx="7128792" cy="324036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 rot="20259728">
            <a:off x="5512783" y="5356206"/>
            <a:ext cx="34605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000" dirty="0">
                <a:solidFill>
                  <a:srgbClr val="660066"/>
                </a:solidFill>
              </a:rPr>
              <a:t>线上</a:t>
            </a:r>
            <a:r>
              <a:rPr kumimoji="1" lang="en-US" altLang="zh-CN" sz="4000" dirty="0">
                <a:solidFill>
                  <a:srgbClr val="660066"/>
                </a:solidFill>
              </a:rPr>
              <a:t>/</a:t>
            </a:r>
            <a:r>
              <a:rPr kumimoji="1" lang="zh-CN" altLang="en-US" sz="4000" dirty="0">
                <a:solidFill>
                  <a:srgbClr val="660066"/>
                </a:solidFill>
              </a:rPr>
              <a:t>线下监控</a:t>
            </a:r>
          </a:p>
        </p:txBody>
      </p:sp>
    </p:spTree>
    <p:extLst>
      <p:ext uri="{BB962C8B-B14F-4D97-AF65-F5344CB8AC3E}">
        <p14:creationId xmlns:p14="http://schemas.microsoft.com/office/powerpoint/2010/main" val="537276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2339752" y="385500"/>
            <a:ext cx="6264696" cy="523220"/>
          </a:xfrm>
          <a:prstGeom prst="rect">
            <a:avLst/>
          </a:prstGeom>
          <a:noFill/>
          <a:ln algn="ctr"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latinLnBrk="1" hangingPunct="0">
              <a:spcBef>
                <a:spcPct val="50000"/>
              </a:spcBef>
              <a:defRPr/>
            </a:pPr>
            <a:r>
              <a:rPr lang="en-US" altLang="en-US" sz="2800" dirty="0" smtClean="0">
                <a:solidFill>
                  <a:srgbClr val="333333"/>
                </a:solidFill>
                <a:latin typeface="Adobe 黑体 Std R" pitchFamily="34" charset="-122"/>
                <a:ea typeface="Adobe 黑体 Std R" pitchFamily="34" charset="-122"/>
                <a:cs typeface="+mj-cs"/>
              </a:rPr>
              <a:t>无线质量</a:t>
            </a:r>
            <a:r>
              <a:rPr lang="zh-CN" altLang="en-US" sz="2800" dirty="0" smtClean="0">
                <a:solidFill>
                  <a:srgbClr val="333333"/>
                </a:solidFill>
                <a:latin typeface="Adobe 黑体 Std R" pitchFamily="34" charset="-122"/>
                <a:ea typeface="Adobe 黑体 Std R" pitchFamily="34" charset="-122"/>
                <a:cs typeface="+mj-cs"/>
              </a:rPr>
              <a:t>策略：分阶段分层次解决问题</a:t>
            </a:r>
            <a:endParaRPr lang="zh-CN" altLang="en-US" sz="2800" dirty="0">
              <a:solidFill>
                <a:srgbClr val="333333"/>
              </a:solidFill>
              <a:latin typeface="Adobe 黑体 Std R" pitchFamily="34" charset="-122"/>
              <a:ea typeface="Adobe 黑体 Std R" pitchFamily="34" charset="-122"/>
              <a:cs typeface="+mj-cs"/>
            </a:endParaRPr>
          </a:p>
        </p:txBody>
      </p:sp>
      <p:sp>
        <p:nvSpPr>
          <p:cNvPr id="3" name="Oval 6"/>
          <p:cNvSpPr>
            <a:spLocks noChangeArrowheads="1"/>
          </p:cNvSpPr>
          <p:nvPr/>
        </p:nvSpPr>
        <p:spPr bwMode="gray">
          <a:xfrm>
            <a:off x="2931220" y="2252123"/>
            <a:ext cx="2880000" cy="2880000"/>
          </a:xfrm>
          <a:prstGeom prst="ellipse">
            <a:avLst/>
          </a:prstGeom>
          <a:solidFill>
            <a:srgbClr val="00B050">
              <a:alpha val="20000"/>
            </a:srgbClr>
          </a:solidFill>
          <a:ln w="9525" algn="ctr">
            <a:solidFill>
              <a:schemeClr val="accent2"/>
            </a:solidFill>
            <a:prstDash val="lgDash"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3200" b="1" dirty="0" smtClean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ù</a:t>
            </a:r>
            <a:r>
              <a:rPr lang="zh-CN" altLang="en-US" sz="3200" dirty="0">
                <a:latin typeface="ＭＳ ゴシック"/>
                <a:ea typeface="ＭＳ ゴシック"/>
                <a:cs typeface="ＭＳ ゴシック"/>
              </a:rPr>
              <a:t>&lt;</a:t>
            </a:r>
            <a:endParaRPr lang="zh-CN" altLang="en-US" sz="3200" b="1" dirty="0">
              <a:solidFill>
                <a:srgbClr val="00B05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AutoShape 3"/>
          <p:cNvSpPr>
            <a:spLocks noChangeArrowheads="1"/>
          </p:cNvSpPr>
          <p:nvPr/>
        </p:nvSpPr>
        <p:spPr bwMode="gray">
          <a:xfrm rot="18900000">
            <a:off x="3167609" y="2460855"/>
            <a:ext cx="2454275" cy="2455862"/>
          </a:xfrm>
          <a:custGeom>
            <a:avLst/>
            <a:gdLst>
              <a:gd name="T0" fmla="*/ 2454275 w 21600"/>
              <a:gd name="T1" fmla="*/ 1227931 h 21600"/>
              <a:gd name="T2" fmla="*/ 1227138 w 21600"/>
              <a:gd name="T3" fmla="*/ 2455862 h 21600"/>
              <a:gd name="T4" fmla="*/ 0 w 21600"/>
              <a:gd name="T5" fmla="*/ 1227931 h 21600"/>
              <a:gd name="T6" fmla="*/ 1227138 w 21600"/>
              <a:gd name="T7" fmla="*/ 0 h 21600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5400 w 21600"/>
              <a:gd name="T13" fmla="*/ 5400 h 21600"/>
              <a:gd name="T14" fmla="*/ 162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5400" y="5400"/>
                </a:moveTo>
                <a:lnTo>
                  <a:pt x="9450" y="5400"/>
                </a:lnTo>
                <a:lnTo>
                  <a:pt x="9450" y="2700"/>
                </a:lnTo>
                <a:lnTo>
                  <a:pt x="8100" y="2700"/>
                </a:lnTo>
                <a:lnTo>
                  <a:pt x="10800" y="0"/>
                </a:lnTo>
                <a:lnTo>
                  <a:pt x="13500" y="2700"/>
                </a:lnTo>
                <a:lnTo>
                  <a:pt x="12150" y="2700"/>
                </a:lnTo>
                <a:lnTo>
                  <a:pt x="12150" y="5400"/>
                </a:lnTo>
                <a:lnTo>
                  <a:pt x="16200" y="5400"/>
                </a:lnTo>
                <a:lnTo>
                  <a:pt x="16200" y="9450"/>
                </a:lnTo>
                <a:lnTo>
                  <a:pt x="18900" y="9450"/>
                </a:lnTo>
                <a:lnTo>
                  <a:pt x="18900" y="8100"/>
                </a:lnTo>
                <a:lnTo>
                  <a:pt x="21600" y="10800"/>
                </a:lnTo>
                <a:lnTo>
                  <a:pt x="18900" y="13500"/>
                </a:lnTo>
                <a:lnTo>
                  <a:pt x="18900" y="12150"/>
                </a:lnTo>
                <a:lnTo>
                  <a:pt x="16200" y="12150"/>
                </a:lnTo>
                <a:lnTo>
                  <a:pt x="16200" y="16200"/>
                </a:lnTo>
                <a:lnTo>
                  <a:pt x="12150" y="16200"/>
                </a:lnTo>
                <a:lnTo>
                  <a:pt x="12150" y="18900"/>
                </a:lnTo>
                <a:lnTo>
                  <a:pt x="13500" y="18900"/>
                </a:lnTo>
                <a:lnTo>
                  <a:pt x="10800" y="21600"/>
                </a:lnTo>
                <a:lnTo>
                  <a:pt x="8100" y="18900"/>
                </a:lnTo>
                <a:lnTo>
                  <a:pt x="9450" y="18900"/>
                </a:lnTo>
                <a:lnTo>
                  <a:pt x="9450" y="16200"/>
                </a:lnTo>
                <a:lnTo>
                  <a:pt x="5400" y="16200"/>
                </a:lnTo>
                <a:lnTo>
                  <a:pt x="5400" y="12150"/>
                </a:lnTo>
                <a:lnTo>
                  <a:pt x="2700" y="12150"/>
                </a:lnTo>
                <a:lnTo>
                  <a:pt x="2700" y="13500"/>
                </a:lnTo>
                <a:lnTo>
                  <a:pt x="0" y="10800"/>
                </a:lnTo>
                <a:lnTo>
                  <a:pt x="2700" y="8100"/>
                </a:lnTo>
                <a:lnTo>
                  <a:pt x="2700" y="9450"/>
                </a:lnTo>
                <a:lnTo>
                  <a:pt x="5400" y="9450"/>
                </a:lnTo>
                <a:lnTo>
                  <a:pt x="5400" y="5400"/>
                </a:lnTo>
                <a:close/>
              </a:path>
            </a:pathLst>
          </a:custGeom>
          <a:gradFill rotWithShape="1">
            <a:gsLst>
              <a:gs pos="0">
                <a:srgbClr val="DCDCDC"/>
              </a:gs>
              <a:gs pos="100000">
                <a:srgbClr val="969696"/>
              </a:gs>
            </a:gsLst>
            <a:path path="rect">
              <a:fillToRect l="50000" t="50000" r="50000" b="50000"/>
            </a:path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>
            <a:outerShdw dist="28398" dir="3806097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Picture 8" descr="circuler_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2402434" y="1763942"/>
            <a:ext cx="1222375" cy="122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Oval 9"/>
          <p:cNvSpPr>
            <a:spLocks noChangeArrowheads="1"/>
          </p:cNvSpPr>
          <p:nvPr/>
        </p:nvSpPr>
        <p:spPr bwMode="gray">
          <a:xfrm>
            <a:off x="2402434" y="1760767"/>
            <a:ext cx="1214437" cy="1233488"/>
          </a:xfrm>
          <a:prstGeom prst="ellipse">
            <a:avLst/>
          </a:prstGeom>
          <a:solidFill>
            <a:srgbClr val="F07F02">
              <a:alpha val="50195"/>
            </a:srgbClr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Picture 10" descr="circuler_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gray">
          <a:xfrm>
            <a:off x="2404021" y="4389667"/>
            <a:ext cx="1220788" cy="122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Oval 11"/>
          <p:cNvSpPr>
            <a:spLocks noChangeArrowheads="1"/>
          </p:cNvSpPr>
          <p:nvPr/>
        </p:nvSpPr>
        <p:spPr bwMode="gray">
          <a:xfrm>
            <a:off x="2404021" y="4386492"/>
            <a:ext cx="1216025" cy="1233488"/>
          </a:xfrm>
          <a:prstGeom prst="ellipse">
            <a:avLst/>
          </a:prstGeom>
          <a:solidFill>
            <a:schemeClr val="tx2">
              <a:lumMod val="60000"/>
              <a:lumOff val="40000"/>
              <a:alpha val="50195"/>
            </a:schemeClr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Picture 12" descr="circuler_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5148809" y="4378555"/>
            <a:ext cx="1222375" cy="122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Oval 13"/>
          <p:cNvSpPr>
            <a:spLocks noChangeArrowheads="1"/>
          </p:cNvSpPr>
          <p:nvPr/>
        </p:nvSpPr>
        <p:spPr bwMode="gray">
          <a:xfrm>
            <a:off x="5148809" y="4365855"/>
            <a:ext cx="1216025" cy="1233487"/>
          </a:xfrm>
          <a:prstGeom prst="ellipse">
            <a:avLst/>
          </a:prstGeom>
          <a:solidFill>
            <a:srgbClr val="92D050">
              <a:alpha val="50195"/>
            </a:srgbClr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1" name="Picture 14" descr="circuler_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5148809" y="1749655"/>
            <a:ext cx="1220787" cy="1227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Oval 15"/>
          <p:cNvSpPr>
            <a:spLocks noChangeArrowheads="1"/>
          </p:cNvSpPr>
          <p:nvPr/>
        </p:nvSpPr>
        <p:spPr bwMode="gray">
          <a:xfrm>
            <a:off x="5148809" y="1748067"/>
            <a:ext cx="1216025" cy="1233488"/>
          </a:xfrm>
          <a:prstGeom prst="ellipse">
            <a:avLst/>
          </a:prstGeom>
          <a:solidFill>
            <a:schemeClr val="bg1">
              <a:lumMod val="65000"/>
              <a:alpha val="50195"/>
            </a:schemeClr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 Box 16"/>
          <p:cNvSpPr txBox="1">
            <a:spLocks noChangeArrowheads="1"/>
          </p:cNvSpPr>
          <p:nvPr/>
        </p:nvSpPr>
        <p:spPr bwMode="auto">
          <a:xfrm>
            <a:off x="2643188" y="2036099"/>
            <a:ext cx="73977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kern="0" dirty="0" smtClean="0">
                <a:solidFill>
                  <a:srgbClr val="3366FF"/>
                </a:solidFill>
                <a:latin typeface="微软雅黑" pitchFamily="34" charset="-122"/>
                <a:ea typeface="微软雅黑" pitchFamily="34" charset="-122"/>
              </a:rPr>
              <a:t>设计研发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14" name="Text Box 52"/>
          <p:cNvSpPr txBox="1">
            <a:spLocks noChangeArrowheads="1"/>
          </p:cNvSpPr>
          <p:nvPr/>
        </p:nvSpPr>
        <p:spPr bwMode="auto">
          <a:xfrm>
            <a:off x="3581093" y="3429000"/>
            <a:ext cx="1620957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800" kern="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无线实践</a:t>
            </a:r>
            <a:endParaRPr kumimoji="0" lang="en-US" altLang="zh-CN" sz="280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 Box 16"/>
          <p:cNvSpPr txBox="1">
            <a:spLocks noChangeArrowheads="1"/>
          </p:cNvSpPr>
          <p:nvPr/>
        </p:nvSpPr>
        <p:spPr bwMode="auto">
          <a:xfrm>
            <a:off x="5379492" y="2036099"/>
            <a:ext cx="73977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kern="0" dirty="0" smtClean="0">
                <a:solidFill>
                  <a:srgbClr val="3366FF"/>
                </a:solidFill>
                <a:latin typeface="微软雅黑" pitchFamily="34" charset="-122"/>
                <a:ea typeface="微软雅黑" pitchFamily="34" charset="-122"/>
              </a:rPr>
              <a:t>测试验收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16" name="Text Box 16"/>
          <p:cNvSpPr txBox="1">
            <a:spLocks noChangeArrowheads="1"/>
          </p:cNvSpPr>
          <p:nvPr/>
        </p:nvSpPr>
        <p:spPr bwMode="auto">
          <a:xfrm>
            <a:off x="2643188" y="4712589"/>
            <a:ext cx="73977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  <a:defRPr/>
            </a:pPr>
            <a:r>
              <a:rPr lang="zh-CN" altLang="en-US" sz="2000" b="1" kern="0" dirty="0">
                <a:solidFill>
                  <a:srgbClr val="3366FF"/>
                </a:solidFill>
                <a:latin typeface="微软雅黑" pitchFamily="34" charset="-122"/>
                <a:ea typeface="微软雅黑" pitchFamily="34" charset="-122"/>
              </a:rPr>
              <a:t>发布跟踪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17" name="Text Box 16"/>
          <p:cNvSpPr txBox="1">
            <a:spLocks noChangeArrowheads="1"/>
          </p:cNvSpPr>
          <p:nvPr/>
        </p:nvSpPr>
        <p:spPr bwMode="auto">
          <a:xfrm>
            <a:off x="5407075" y="4700395"/>
            <a:ext cx="73977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kern="0" dirty="0" smtClean="0">
                <a:solidFill>
                  <a:srgbClr val="3366FF"/>
                </a:solidFill>
                <a:latin typeface="微软雅黑" pitchFamily="34" charset="-122"/>
                <a:ea typeface="微软雅黑" pitchFamily="34" charset="-122"/>
              </a:rPr>
              <a:t>预发回归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18" name="TextBox 40"/>
          <p:cNvSpPr txBox="1"/>
          <p:nvPr/>
        </p:nvSpPr>
        <p:spPr>
          <a:xfrm>
            <a:off x="6444208" y="1635989"/>
            <a:ext cx="2376264" cy="163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多维度分层</a:t>
            </a:r>
            <a:endParaRPr lang="en-US" altLang="zh-CN" sz="20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en-US" altLang="zh-CN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mock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辅助测试</a:t>
            </a:r>
            <a:endParaRPr lang="zh-CN" altLang="en-US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多机兼</a:t>
            </a:r>
            <a:r>
              <a:rPr lang="zh-CN" altLang="en-US" sz="16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容性适配</a:t>
            </a: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典型</a:t>
            </a:r>
            <a:r>
              <a:rPr lang="en-US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TC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平台化</a:t>
            </a: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分层定位</a:t>
            </a:r>
            <a:endParaRPr lang="zh-CN" altLang="en-US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41"/>
          <p:cNvSpPr txBox="1"/>
          <p:nvPr/>
        </p:nvSpPr>
        <p:spPr>
          <a:xfrm>
            <a:off x="6444208" y="4412363"/>
            <a:ext cx="2304256" cy="133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规范提速</a:t>
            </a:r>
            <a:endParaRPr lang="en-US" altLang="en-US" sz="20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脚本</a:t>
            </a:r>
            <a:r>
              <a:rPr lang="en-US" altLang="zh-CN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TC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持续回归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灰度发布自动体系化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测试结果综合分析</a:t>
            </a:r>
            <a:endParaRPr lang="en-US" altLang="en-US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TextBox 42"/>
          <p:cNvSpPr txBox="1"/>
          <p:nvPr/>
        </p:nvSpPr>
        <p:spPr>
          <a:xfrm>
            <a:off x="611560" y="1676059"/>
            <a:ext cx="2088232" cy="133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持续改善上游</a:t>
            </a:r>
            <a:endParaRPr lang="en-US" altLang="zh-CN" sz="20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系统打包</a:t>
            </a:r>
          </a:p>
          <a:p>
            <a:pPr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冒烟适配</a:t>
            </a:r>
            <a:endParaRPr lang="zh-CN" altLang="en-US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前端预适配</a:t>
            </a:r>
            <a:endParaRPr lang="zh-CN" altLang="en-US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TextBox 43"/>
          <p:cNvSpPr txBox="1"/>
          <p:nvPr/>
        </p:nvSpPr>
        <p:spPr>
          <a:xfrm>
            <a:off x="395536" y="4365104"/>
            <a:ext cx="1944216" cy="133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去人工化</a:t>
            </a:r>
            <a:endParaRPr lang="en-US" altLang="en-US" sz="20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打包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发布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一体化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发布验证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在线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监控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反馈</a:t>
            </a:r>
            <a:endParaRPr lang="en-US" altLang="zh-CN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44"/>
          <p:cNvSpPr txBox="1"/>
          <p:nvPr/>
        </p:nvSpPr>
        <p:spPr>
          <a:xfrm>
            <a:off x="2834482" y="1707997"/>
            <a:ext cx="360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45"/>
          <p:cNvSpPr txBox="1"/>
          <p:nvPr/>
        </p:nvSpPr>
        <p:spPr>
          <a:xfrm>
            <a:off x="5570786" y="1748067"/>
            <a:ext cx="360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46"/>
          <p:cNvSpPr txBox="1"/>
          <p:nvPr/>
        </p:nvSpPr>
        <p:spPr>
          <a:xfrm>
            <a:off x="5570786" y="4340355"/>
            <a:ext cx="360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47"/>
          <p:cNvSpPr txBox="1"/>
          <p:nvPr/>
        </p:nvSpPr>
        <p:spPr>
          <a:xfrm>
            <a:off x="2834482" y="4340355"/>
            <a:ext cx="360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TextBox 49"/>
          <p:cNvSpPr txBox="1"/>
          <p:nvPr/>
        </p:nvSpPr>
        <p:spPr>
          <a:xfrm>
            <a:off x="1259632" y="5991671"/>
            <a:ext cx="7128792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rgbClr val="660066"/>
                </a:solidFill>
                <a:latin typeface="微软雅黑" pitchFamily="34" charset="-122"/>
                <a:ea typeface="微软雅黑" pitchFamily="34" charset="-122"/>
              </a:rPr>
              <a:t>传递思想：全过程质量保障！</a:t>
            </a:r>
            <a:endParaRPr lang="en-US" altLang="zh-CN" sz="4000" b="1" dirty="0" smtClean="0">
              <a:solidFill>
                <a:srgbClr val="66006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211960" y="2061499"/>
            <a:ext cx="5040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ＭＳ ゴシック"/>
                <a:ea typeface="ＭＳ ゴシック"/>
                <a:cs typeface="ＭＳ ゴシック"/>
              </a:rPr>
              <a:t>&gt;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5580112" y="3610983"/>
            <a:ext cx="461665" cy="369332"/>
          </a:xfrm>
          <a:prstGeom prst="rect">
            <a:avLst/>
          </a:prstGeom>
        </p:spPr>
        <p:txBody>
          <a:bodyPr vert="vert" wrap="square">
            <a:spAutoFit/>
          </a:bodyPr>
          <a:lstStyle/>
          <a:p>
            <a:r>
              <a:rPr lang="zh-CN" altLang="en-US" dirty="0">
                <a:latin typeface="ＭＳ ゴシック"/>
                <a:ea typeface="ＭＳ ゴシック"/>
                <a:cs typeface="ＭＳ ゴシック"/>
              </a:rPr>
              <a:t>&gt;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4211960" y="4941819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ＭＳ ゴシック"/>
                <a:ea typeface="ＭＳ ゴシック"/>
                <a:cs typeface="ＭＳ ゴシック"/>
              </a:rPr>
              <a:t>&lt;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2704083" y="3632975"/>
            <a:ext cx="461665" cy="207749"/>
          </a:xfrm>
          <a:prstGeom prst="rect">
            <a:avLst/>
          </a:prstGeom>
        </p:spPr>
        <p:txBody>
          <a:bodyPr vert="vert" wrap="none">
            <a:spAutoFit/>
          </a:bodyPr>
          <a:lstStyle/>
          <a:p>
            <a:r>
              <a:rPr lang="zh-CN" altLang="en-US" dirty="0">
                <a:latin typeface="ＭＳ ゴシック"/>
                <a:ea typeface="ＭＳ ゴシック"/>
                <a:cs typeface="ＭＳ ゴシック"/>
              </a:rPr>
              <a:t>&lt;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53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3年无线测试产品规划图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002280"/>
            <a:ext cx="8784976" cy="5811096"/>
          </a:xfrm>
          <a:prstGeom prst="rect">
            <a:avLst/>
          </a:prstGeom>
          <a:ln w="38100" cmpd="sng">
            <a:solidFill>
              <a:srgbClr val="FF6600"/>
            </a:solidFill>
          </a:ln>
        </p:spPr>
      </p:pic>
      <p:sp>
        <p:nvSpPr>
          <p:cNvPr id="3" name="标题 1"/>
          <p:cNvSpPr txBox="1">
            <a:spLocks/>
          </p:cNvSpPr>
          <p:nvPr/>
        </p:nvSpPr>
        <p:spPr>
          <a:xfrm>
            <a:off x="1907704" y="404664"/>
            <a:ext cx="5904656" cy="3326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dobe 黑体 Std R" pitchFamily="34" charset="-122"/>
                <a:ea typeface="Adobe 黑体 Std R" pitchFamily="34" charset="-122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79512" y="980728"/>
            <a:ext cx="5760640" cy="1872208"/>
          </a:xfrm>
          <a:prstGeom prst="rect">
            <a:avLst/>
          </a:prstGeom>
          <a:noFill/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67744" y="2971296"/>
            <a:ext cx="3672408" cy="1825856"/>
          </a:xfrm>
          <a:prstGeom prst="rect">
            <a:avLst/>
          </a:prstGeom>
          <a:noFill/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67744" y="4941168"/>
            <a:ext cx="3672408" cy="1897864"/>
          </a:xfrm>
          <a:prstGeom prst="rect">
            <a:avLst/>
          </a:prstGeom>
          <a:noFill/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9512" y="2924944"/>
            <a:ext cx="2003395" cy="3888432"/>
          </a:xfrm>
          <a:prstGeom prst="rect">
            <a:avLst/>
          </a:prstGeom>
          <a:noFill/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156176" y="980728"/>
            <a:ext cx="2808312" cy="1800200"/>
          </a:xfrm>
          <a:prstGeom prst="rect">
            <a:avLst/>
          </a:prstGeom>
          <a:noFill/>
          <a:ln w="38100" cmpd="sng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6135484" y="2878592"/>
            <a:ext cx="2808312" cy="3934784"/>
          </a:xfrm>
          <a:prstGeom prst="rect">
            <a:avLst/>
          </a:prstGeom>
          <a:noFill/>
          <a:ln w="57150" cmpd="sng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267744" y="2976256"/>
            <a:ext cx="3672408" cy="3881744"/>
          </a:xfrm>
          <a:prstGeom prst="rect">
            <a:avLst/>
          </a:prstGeom>
          <a:noFill/>
          <a:ln w="381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27784" y="260648"/>
            <a:ext cx="4680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/>
              <a:t>全过程质量保障测试架构图</a:t>
            </a:r>
            <a:endParaRPr kumimoji="1"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2040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318340" y="2930168"/>
            <a:ext cx="68540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无线</a:t>
            </a:r>
            <a:r>
              <a:rPr lang="zh-CN" altLang="en-US" sz="4000" b="1" dirty="0" smtClean="0">
                <a:latin typeface="微软雅黑" pitchFamily="34" charset="-122"/>
                <a:ea typeface="微软雅黑" pitchFamily="34" charset="-122"/>
              </a:rPr>
              <a:t>性能测试和优化</a:t>
            </a:r>
            <a:endParaRPr lang="en-US" altLang="zh-CN" sz="4000" b="1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4000" b="1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4000" b="1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 b="1" dirty="0" smtClean="0">
                <a:latin typeface="微软雅黑" pitchFamily="34" charset="-122"/>
                <a:ea typeface="微软雅黑" pitchFamily="34" charset="-122"/>
              </a:rPr>
              <a:t>			       ----</a:t>
            </a:r>
            <a:r>
              <a:rPr lang="zh-CN" altLang="en-US" sz="4000" b="1" dirty="0" smtClean="0">
                <a:latin typeface="微软雅黑" pitchFamily="34" charset="-122"/>
                <a:ea typeface="微软雅黑" pitchFamily="34" charset="-122"/>
              </a:rPr>
              <a:t>悟石</a:t>
            </a:r>
            <a:endParaRPr lang="zh-CN" altLang="en-US" sz="4000" b="1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6113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700808"/>
            <a:ext cx="4464496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 smtClean="0"/>
              <a:t>自我介绍：葵儿</a:t>
            </a:r>
            <a:r>
              <a:rPr kumimoji="1" lang="en-US" altLang="zh-CN" sz="2800" dirty="0" smtClean="0"/>
              <a:t>/</a:t>
            </a:r>
            <a:r>
              <a:rPr kumimoji="1" lang="zh-CN" altLang="en-US" sz="2800" dirty="0" smtClean="0"/>
              <a:t>夏培芳</a:t>
            </a:r>
            <a:endParaRPr kumimoji="1" lang="en-US" altLang="zh-CN" sz="2800" dirty="0" smtClean="0"/>
          </a:p>
          <a:p>
            <a:pPr>
              <a:lnSpc>
                <a:spcPct val="150000"/>
              </a:lnSpc>
            </a:pP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en-US" altLang="zh-CN" sz="2400" dirty="0" smtClean="0"/>
              <a:t>2004</a:t>
            </a:r>
            <a:r>
              <a:rPr kumimoji="1" lang="zh-CN" altLang="en-US" sz="2400" dirty="0" smtClean="0"/>
              <a:t>年毕业于浙江工业大学</a:t>
            </a:r>
            <a:endParaRPr kumimoji="1" lang="en-US" altLang="zh-CN" sz="2400" dirty="0" smtClean="0"/>
          </a:p>
          <a:p>
            <a:pPr>
              <a:lnSpc>
                <a:spcPct val="150000"/>
              </a:lnSpc>
            </a:pPr>
            <a:r>
              <a:rPr kumimoji="1" lang="en-US" altLang="zh-CN" sz="2400" dirty="0" smtClean="0"/>
              <a:t>2007</a:t>
            </a:r>
            <a:r>
              <a:rPr kumimoji="1" lang="zh-CN" altLang="en-US" sz="2400" dirty="0" smtClean="0"/>
              <a:t>年加入淘宝</a:t>
            </a:r>
            <a:endParaRPr kumimoji="1" lang="en-US" altLang="zh-CN" sz="2400" dirty="0" smtClean="0"/>
          </a:p>
          <a:p>
            <a:pPr>
              <a:lnSpc>
                <a:spcPct val="150000"/>
              </a:lnSpc>
            </a:pPr>
            <a:r>
              <a:rPr kumimoji="1" lang="en-US" altLang="zh-CN" sz="2400" dirty="0" smtClean="0"/>
              <a:t>2010</a:t>
            </a:r>
            <a:r>
              <a:rPr kumimoji="1" lang="zh-CN" altLang="en-US" sz="2400" dirty="0" smtClean="0"/>
              <a:t>年负责无线业务测试工作</a:t>
            </a:r>
            <a:endParaRPr kumimoji="1" lang="en-US" altLang="zh-CN" sz="2400" dirty="0" smtClean="0"/>
          </a:p>
          <a:p>
            <a:pPr>
              <a:lnSpc>
                <a:spcPct val="150000"/>
              </a:lnSpc>
            </a:pPr>
            <a:r>
              <a:rPr kumimoji="1" lang="en-US" altLang="zh-CN" sz="2400" dirty="0" smtClean="0"/>
              <a:t>2012</a:t>
            </a:r>
            <a:r>
              <a:rPr kumimoji="1" lang="zh-CN" altLang="en-US" sz="2400" dirty="0" smtClean="0"/>
              <a:t>年专注无线测试工具平台</a:t>
            </a:r>
            <a:endParaRPr kumimoji="1" lang="zh-CN" altLang="en-US" sz="2400" dirty="0"/>
          </a:p>
        </p:txBody>
      </p:sp>
      <p:pic>
        <p:nvPicPr>
          <p:cNvPr id="3" name="图片 2" descr="IMG_104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28188" y="1896548"/>
            <a:ext cx="5364088" cy="41085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个人介绍</a:t>
            </a:r>
            <a:endParaRPr lang="zh-CN" altLang="en-US" dirty="0"/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 smtClean="0"/>
              <a:t>2006</a:t>
            </a:r>
            <a:r>
              <a:rPr lang="zh-CN" altLang="en-US" sz="2800" dirty="0" smtClean="0"/>
              <a:t>年，毕业于南京航空航天大学</a:t>
            </a:r>
            <a:endParaRPr lang="en-US" altLang="zh-CN" sz="2800" dirty="0" smtClean="0"/>
          </a:p>
          <a:p>
            <a:r>
              <a:rPr lang="en-US" altLang="zh-CN" sz="2800" dirty="0" smtClean="0"/>
              <a:t>2008</a:t>
            </a:r>
            <a:r>
              <a:rPr lang="zh-CN" altLang="en-US" sz="2800" dirty="0" smtClean="0"/>
              <a:t>年，加入</a:t>
            </a:r>
            <a:r>
              <a:rPr lang="zh-CN" altLang="en-US" sz="2800" dirty="0"/>
              <a:t>淘</a:t>
            </a:r>
            <a:r>
              <a:rPr lang="zh-CN" altLang="en-US" sz="2800" dirty="0" smtClean="0"/>
              <a:t>宝，负责</a:t>
            </a:r>
            <a:r>
              <a:rPr lang="zh-CN" altLang="en-US" sz="2800" dirty="0"/>
              <a:t>性能团队工作</a:t>
            </a:r>
            <a:endParaRPr lang="en-US" altLang="zh-CN" sz="2800" dirty="0" smtClean="0"/>
          </a:p>
          <a:p>
            <a:r>
              <a:rPr lang="en-US" altLang="zh-CN" sz="2800" dirty="0" smtClean="0"/>
              <a:t>2009</a:t>
            </a:r>
            <a:r>
              <a:rPr lang="zh-CN" altLang="en-US" sz="2800" dirty="0" smtClean="0"/>
              <a:t>年，负责五彩石系列项目性能测试工作</a:t>
            </a:r>
            <a:endParaRPr lang="en-US" altLang="zh-CN" sz="2800" dirty="0" smtClean="0"/>
          </a:p>
          <a:p>
            <a:r>
              <a:rPr lang="en-US" altLang="zh-CN" sz="2800" dirty="0" smtClean="0"/>
              <a:t>2010</a:t>
            </a:r>
            <a:r>
              <a:rPr lang="zh-CN" altLang="en-US" sz="2800" dirty="0" smtClean="0"/>
              <a:t>年，发布</a:t>
            </a:r>
            <a:r>
              <a:rPr lang="en-US" altLang="zh-CN" sz="2800" dirty="0" smtClean="0"/>
              <a:t>《</a:t>
            </a:r>
            <a:r>
              <a:rPr lang="zh-CN" altLang="en-US" sz="2800" dirty="0" smtClean="0"/>
              <a:t>淘宝性能测试白皮书</a:t>
            </a:r>
            <a:r>
              <a:rPr lang="en-US" altLang="zh-CN" sz="2800" dirty="0" smtClean="0"/>
              <a:t>》</a:t>
            </a:r>
          </a:p>
          <a:p>
            <a:r>
              <a:rPr lang="en-US" altLang="zh-CN" sz="2800" dirty="0" smtClean="0"/>
              <a:t>2011</a:t>
            </a:r>
            <a:r>
              <a:rPr lang="zh-CN" altLang="en-US" sz="2800" dirty="0" smtClean="0"/>
              <a:t>年，发布淘宝性能测试平台</a:t>
            </a:r>
            <a:endParaRPr lang="en-US" altLang="zh-CN" sz="2800" dirty="0" smtClean="0"/>
          </a:p>
          <a:p>
            <a:r>
              <a:rPr lang="en-US" altLang="zh-CN" sz="2800" dirty="0"/>
              <a:t>2012</a:t>
            </a:r>
            <a:r>
              <a:rPr lang="zh-CN" altLang="en-US" sz="2800" dirty="0" smtClean="0"/>
              <a:t>下半年，主攻</a:t>
            </a:r>
            <a:r>
              <a:rPr lang="zh-CN" altLang="en-US" sz="2800" dirty="0"/>
              <a:t>无线</a:t>
            </a:r>
            <a:r>
              <a:rPr lang="zh-CN" altLang="en-US" sz="2800" dirty="0" smtClean="0"/>
              <a:t>性能</a:t>
            </a:r>
            <a:endParaRPr lang="en-US" altLang="zh-CN" sz="2800" dirty="0" smtClean="0"/>
          </a:p>
        </p:txBody>
      </p:sp>
    </p:spTree>
    <p:extLst>
      <p:ext uri="{BB962C8B-B14F-4D97-AF65-F5344CB8AC3E}">
        <p14:creationId xmlns:p14="http://schemas.microsoft.com/office/powerpoint/2010/main" val="1131014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smtClean="0"/>
              <a:t>Agenda</a:t>
            </a:r>
            <a:endParaRPr lang="zh-CN" altLang="en-US" dirty="0"/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 smtClean="0"/>
              <a:t>移动</a:t>
            </a:r>
            <a:r>
              <a:rPr lang="en-US" altLang="zh-CN" sz="2800" dirty="0" smtClean="0"/>
              <a:t>APP</a:t>
            </a:r>
            <a:r>
              <a:rPr lang="zh-CN" altLang="en-US" sz="2800" dirty="0" smtClean="0"/>
              <a:t>性能瓶颈和测试</a:t>
            </a:r>
            <a:endParaRPr lang="en-US" altLang="zh-CN" sz="2800" dirty="0" smtClean="0"/>
          </a:p>
          <a:p>
            <a:r>
              <a:rPr lang="en-US" altLang="zh-CN" sz="2800" dirty="0"/>
              <a:t>real-user</a:t>
            </a:r>
            <a:r>
              <a:rPr lang="zh-CN" altLang="en-US" sz="2800" dirty="0"/>
              <a:t>性能监控和</a:t>
            </a:r>
            <a:r>
              <a:rPr lang="zh-CN" altLang="en-US" sz="2800" dirty="0" smtClean="0"/>
              <a:t>分析</a:t>
            </a:r>
            <a:endParaRPr lang="en-US" altLang="zh-CN" sz="2800" dirty="0" smtClean="0"/>
          </a:p>
          <a:p>
            <a:r>
              <a:rPr lang="zh-CN" altLang="en-US" sz="2800" dirty="0"/>
              <a:t>实施移动</a:t>
            </a:r>
            <a:r>
              <a:rPr lang="en-US" altLang="zh-CN" sz="2800" dirty="0"/>
              <a:t>APP</a:t>
            </a:r>
            <a:r>
              <a:rPr lang="zh-CN" altLang="en-US" sz="2800" dirty="0"/>
              <a:t>性能</a:t>
            </a:r>
            <a:r>
              <a:rPr lang="zh-CN" altLang="en-US" sz="2800" dirty="0" smtClean="0"/>
              <a:t>优化</a:t>
            </a:r>
          </a:p>
        </p:txBody>
      </p:sp>
    </p:spTree>
    <p:extLst>
      <p:ext uri="{BB962C8B-B14F-4D97-AF65-F5344CB8AC3E}">
        <p14:creationId xmlns:p14="http://schemas.microsoft.com/office/powerpoint/2010/main" val="3883463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移动</a:t>
            </a:r>
            <a:r>
              <a:rPr lang="en-US" altLang="zh-CN" dirty="0" smtClean="0"/>
              <a:t>APP</a:t>
            </a:r>
            <a:r>
              <a:rPr lang="zh-CN" altLang="en-US" dirty="0" smtClean="0"/>
              <a:t>性能瓶颈</a:t>
            </a:r>
            <a:endParaRPr lang="zh-CN" altLang="en-US" dirty="0"/>
          </a:p>
        </p:txBody>
      </p:sp>
      <p:sp>
        <p:nvSpPr>
          <p:cNvPr id="3" name="AutoShape 3"/>
          <p:cNvSpPr>
            <a:spLocks noChangeArrowheads="1"/>
          </p:cNvSpPr>
          <p:nvPr/>
        </p:nvSpPr>
        <p:spPr bwMode="gray">
          <a:xfrm>
            <a:off x="539552" y="1990626"/>
            <a:ext cx="3337701" cy="4030662"/>
          </a:xfrm>
          <a:prstGeom prst="roundRect">
            <a:avLst>
              <a:gd name="adj" fmla="val 4690"/>
            </a:avLst>
          </a:prstGeom>
          <a:solidFill>
            <a:srgbClr val="A9DC86"/>
          </a:solidFill>
          <a:ln w="9525">
            <a:round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A9DC86"/>
            </a:extrusionClr>
          </a:sp3d>
        </p:spPr>
        <p:txBody>
          <a:bodyPr wrap="none" anchor="ctr">
            <a:flatTx/>
          </a:bodyPr>
          <a:lstStyle/>
          <a:p>
            <a:endParaRPr lang="zh-CN" altLang="en-US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AutoShape 4"/>
          <p:cNvSpPr>
            <a:spLocks noChangeArrowheads="1"/>
          </p:cNvSpPr>
          <p:nvPr/>
        </p:nvSpPr>
        <p:spPr bwMode="gray">
          <a:xfrm>
            <a:off x="611561" y="1412776"/>
            <a:ext cx="3410834" cy="439738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66B828"/>
              </a:gs>
              <a:gs pos="100000">
                <a:srgbClr val="2F611D"/>
              </a:gs>
            </a:gsLst>
            <a:lin ang="5400000" scaled="1"/>
          </a:gra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PC</a:t>
            </a:r>
            <a:r>
              <a:rPr lang="zh-CN" altLang="en-US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模式下的架构</a:t>
            </a:r>
            <a:endParaRPr lang="zh-CN" altLang="en-US" dirty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gray">
          <a:xfrm>
            <a:off x="5122416" y="1990626"/>
            <a:ext cx="3338018" cy="4033366"/>
          </a:xfrm>
          <a:prstGeom prst="roundRect">
            <a:avLst>
              <a:gd name="adj" fmla="val 4690"/>
            </a:avLst>
          </a:prstGeom>
          <a:solidFill>
            <a:srgbClr val="6FC5E3"/>
          </a:solidFill>
          <a:ln w="9525">
            <a:round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6FC5E3"/>
            </a:extrusionClr>
          </a:sp3d>
        </p:spPr>
        <p:txBody>
          <a:bodyPr wrap="none" anchor="ctr">
            <a:flatTx/>
          </a:bodyPr>
          <a:lstStyle/>
          <a:p>
            <a:endParaRPr lang="zh-CN" altLang="en-US" dirty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6" name="Text Box 10"/>
          <p:cNvSpPr txBox="1">
            <a:spLocks noChangeArrowheads="1"/>
          </p:cNvSpPr>
          <p:nvPr/>
        </p:nvSpPr>
        <p:spPr bwMode="gray">
          <a:xfrm>
            <a:off x="611560" y="2155978"/>
            <a:ext cx="3155776" cy="280076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buFont typeface="Wingdings" pitchFamily="2" charset="2"/>
              <a:buChar char="l"/>
            </a:pPr>
            <a:r>
              <a:rPr lang="zh-CN" altLang="en-US" sz="1600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页面</a:t>
            </a:r>
            <a:r>
              <a:rPr lang="zh-CN" altLang="en-US" sz="1600" dirty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端</a:t>
            </a:r>
            <a:endParaRPr lang="en-US" altLang="zh-CN" sz="1600" dirty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 smtClean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zh-CN" altLang="en-US" sz="1600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有线网络</a:t>
            </a:r>
            <a:endParaRPr lang="en-US" altLang="zh-CN" sz="1600" dirty="0" smtClean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 smtClean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en-US" altLang="zh-CN" sz="1600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Server</a:t>
            </a:r>
            <a:r>
              <a:rPr lang="zh-CN" altLang="en-US" sz="1600" dirty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端</a:t>
            </a:r>
            <a:endParaRPr lang="en-US" altLang="zh-CN" sz="1600" dirty="0" smtClean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/>
            <a:endParaRPr lang="en-US" altLang="zh-CN" sz="1600" dirty="0" smtClean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en-US" altLang="zh-CN" sz="1600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DB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端</a:t>
            </a:r>
            <a:endParaRPr lang="en-US" altLang="zh-CN" sz="1600" dirty="0" smtClean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 smtClean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zh-CN" altLang="en-US" sz="1600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缓存端</a:t>
            </a:r>
            <a:endParaRPr lang="en-US" altLang="zh-CN" sz="1600" dirty="0" smtClean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zh-CN" altLang="en-US" sz="1600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服务器硬件</a:t>
            </a:r>
            <a:endParaRPr lang="en-US" altLang="zh-CN" sz="1600" dirty="0" smtClean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7" name="AutoShape 15"/>
          <p:cNvSpPr>
            <a:spLocks noChangeArrowheads="1"/>
          </p:cNvSpPr>
          <p:nvPr/>
        </p:nvSpPr>
        <p:spPr bwMode="gray">
          <a:xfrm>
            <a:off x="5291385" y="1412776"/>
            <a:ext cx="3313063" cy="439738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4B71DD"/>
              </a:gs>
              <a:gs pos="100000">
                <a:srgbClr val="233466"/>
              </a:gs>
            </a:gsLst>
            <a:lin ang="5400000" scaled="1"/>
          </a:gra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Mobile</a:t>
            </a:r>
            <a:r>
              <a:rPr lang="zh-CN" altLang="en-US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模式下的架构</a:t>
            </a:r>
            <a:endParaRPr lang="zh-CN" altLang="en-US" dirty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gray">
          <a:xfrm>
            <a:off x="5275475" y="2246371"/>
            <a:ext cx="3083720" cy="329320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buFont typeface="Wingdings" pitchFamily="2" charset="2"/>
              <a:buChar char="l"/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端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移动设备</a:t>
            </a:r>
            <a:endParaRPr lang="en-US" altLang="zh-CN" sz="16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无线网络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en-US" altLang="zh-CN" sz="16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微软雅黑"/>
              </a:rPr>
              <a:t>Server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微软雅黑"/>
              </a:rPr>
              <a:t>端</a:t>
            </a:r>
            <a:endParaRPr lang="en-US" altLang="zh-CN" sz="16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en-US" altLang="zh-CN" sz="16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微软雅黑"/>
              </a:rPr>
              <a:t>DB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微软雅黑"/>
              </a:rPr>
              <a:t>端</a:t>
            </a:r>
            <a:endParaRPr lang="en-US" altLang="zh-CN" sz="16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zh-CN" altLang="en-US" sz="16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微软雅黑"/>
              </a:rPr>
              <a:t>缓存端</a:t>
            </a:r>
            <a:endParaRPr lang="en-US" altLang="zh-CN" sz="16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endParaRPr lang="en-US" altLang="zh-CN" sz="16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  <a:p>
            <a:pPr eaLnBrk="0" hangingPunct="0">
              <a:buFont typeface="Wingdings" pitchFamily="2" charset="2"/>
              <a:buChar char="l"/>
            </a:pPr>
            <a:r>
              <a:rPr lang="zh-CN" altLang="en-US" sz="16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微软雅黑"/>
              </a:rPr>
              <a:t>服务器硬件</a:t>
            </a:r>
            <a:endParaRPr lang="en-US" altLang="zh-CN" sz="16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微软雅黑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122057" y="2780928"/>
            <a:ext cx="928914" cy="12263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b="1" dirty="0" smtClean="0">
                <a:solidFill>
                  <a:srgbClr val="0000FF"/>
                </a:solidFill>
              </a:rPr>
              <a:t>VS.</a:t>
            </a:r>
            <a:endParaRPr lang="zh-CN" altLang="en-US" sz="4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887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移动</a:t>
            </a:r>
            <a:r>
              <a:rPr lang="en-US" altLang="zh-CN" dirty="0" smtClean="0"/>
              <a:t>APP</a:t>
            </a:r>
            <a:r>
              <a:rPr lang="zh-CN" altLang="en-US" dirty="0" smtClean="0"/>
              <a:t>性能瓶颈</a:t>
            </a:r>
            <a:endParaRPr lang="zh-CN" altLang="en-US" dirty="0"/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457200" y="1412776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 smtClean="0"/>
              <a:t>CPU</a:t>
            </a:r>
            <a:r>
              <a:rPr lang="zh-CN" altLang="en-US" sz="2800" dirty="0" smtClean="0"/>
              <a:t>瓶颈</a:t>
            </a:r>
            <a:endParaRPr lang="en-US" altLang="zh-CN" sz="2800" dirty="0" smtClean="0"/>
          </a:p>
          <a:p>
            <a:r>
              <a:rPr lang="en-US" altLang="zh-CN" sz="2800" dirty="0" smtClean="0"/>
              <a:t>MEMORY</a:t>
            </a:r>
            <a:r>
              <a:rPr lang="zh-CN" altLang="en-US" sz="2800" dirty="0" smtClean="0"/>
              <a:t>瓶颈</a:t>
            </a:r>
            <a:endParaRPr lang="en-US" altLang="zh-CN" sz="2800" dirty="0" smtClean="0"/>
          </a:p>
          <a:p>
            <a:r>
              <a:rPr lang="zh-CN" altLang="en-US" sz="2800" dirty="0" smtClean="0"/>
              <a:t>网络瓶颈</a:t>
            </a:r>
            <a:endParaRPr lang="en-US" altLang="zh-CN" sz="2800" dirty="0" smtClean="0"/>
          </a:p>
          <a:p>
            <a:r>
              <a:rPr lang="zh-CN" altLang="en-US" sz="2800" dirty="0" smtClean="0"/>
              <a:t>耗电量瓶颈</a:t>
            </a:r>
            <a:endParaRPr lang="en-US" altLang="zh-CN" sz="2800" dirty="0" smtClean="0"/>
          </a:p>
          <a:p>
            <a:r>
              <a:rPr lang="zh-CN" altLang="en-US" sz="2800" dirty="0" smtClean="0"/>
              <a:t>响应时间瓶颈</a:t>
            </a:r>
            <a:endParaRPr lang="en-US" altLang="zh-CN" sz="2800" dirty="0" smtClean="0"/>
          </a:p>
          <a:p>
            <a:r>
              <a:rPr lang="zh-CN" altLang="en-US" sz="2800" dirty="0" smtClean="0"/>
              <a:t>后端</a:t>
            </a:r>
            <a:r>
              <a:rPr lang="en-US" altLang="zh-CN" sz="2800" dirty="0" err="1" smtClean="0"/>
              <a:t>api</a:t>
            </a:r>
            <a:r>
              <a:rPr lang="zh-CN" altLang="en-US" sz="2800" dirty="0" smtClean="0"/>
              <a:t>不稳定瓶颈</a:t>
            </a:r>
            <a:endParaRPr lang="en-US" altLang="zh-CN" sz="2800" dirty="0" smtClean="0"/>
          </a:p>
          <a:p>
            <a:r>
              <a:rPr lang="zh-CN" altLang="en-US" sz="2800" dirty="0" smtClean="0"/>
              <a:t>图片资源耗流量瓶颈</a:t>
            </a:r>
            <a:endParaRPr lang="en-US" altLang="zh-CN" sz="2800" dirty="0" smtClean="0"/>
          </a:p>
          <a:p>
            <a:r>
              <a:rPr lang="en-US" altLang="zh-CN" sz="2800" dirty="0" smtClean="0"/>
              <a:t>…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215352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4067944" y="3974177"/>
            <a:ext cx="3465842" cy="111100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</p:txBody>
      </p:sp>
      <p:sp>
        <p:nvSpPr>
          <p:cNvPr id="22" name="矩形 21"/>
          <p:cNvSpPr/>
          <p:nvPr/>
        </p:nvSpPr>
        <p:spPr>
          <a:xfrm>
            <a:off x="4139952" y="2029961"/>
            <a:ext cx="3393834" cy="10801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971600" y="4131270"/>
            <a:ext cx="1152128" cy="72008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971600" y="2245985"/>
            <a:ext cx="1152128" cy="72008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移动</a:t>
            </a:r>
            <a:r>
              <a:rPr lang="en-US" altLang="zh-CN" dirty="0" smtClean="0"/>
              <a:t>APP</a:t>
            </a:r>
            <a:r>
              <a:rPr lang="zh-CN" altLang="en-US" dirty="0" smtClean="0"/>
              <a:t>性能测试</a:t>
            </a:r>
            <a:endParaRPr lang="zh-CN" altLang="en-US" dirty="0"/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28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80" r="-1209"/>
          <a:stretch/>
        </p:blipFill>
        <p:spPr bwMode="auto">
          <a:xfrm>
            <a:off x="1295636" y="2317993"/>
            <a:ext cx="612068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 descr="C:\Users\wushi\Desktop\appl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635" y="4203277"/>
            <a:ext cx="646219" cy="57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971600" y="1052736"/>
            <a:ext cx="6657641" cy="694655"/>
            <a:chOff x="0" y="355600"/>
            <a:chExt cx="6095999" cy="1016000"/>
          </a:xfrm>
        </p:grpSpPr>
        <p:sp>
          <p:nvSpPr>
            <p:cNvPr id="8" name="圆角矩形 7"/>
            <p:cNvSpPr/>
            <p:nvPr/>
          </p:nvSpPr>
          <p:spPr>
            <a:xfrm>
              <a:off x="0" y="355600"/>
              <a:ext cx="6095999" cy="101600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圆角矩形 4"/>
            <p:cNvSpPr/>
            <p:nvPr/>
          </p:nvSpPr>
          <p:spPr>
            <a:xfrm>
              <a:off x="29758" y="385358"/>
              <a:ext cx="6036483" cy="9564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7155" tIns="64770" rIns="97155" bIns="64770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业界成熟的测试工具</a:t>
              </a:r>
              <a:endParaRPr lang="zh-CN" altLang="en-US" sz="2800" kern="1200" dirty="0"/>
            </a:p>
          </p:txBody>
        </p:sp>
      </p:grpSp>
      <p:sp>
        <p:nvSpPr>
          <p:cNvPr id="11" name="矩形 10"/>
          <p:cNvSpPr/>
          <p:nvPr/>
        </p:nvSpPr>
        <p:spPr>
          <a:xfrm>
            <a:off x="2411760" y="2245985"/>
            <a:ext cx="1440160" cy="72008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4"/>
              </a:rPr>
              <a:t>DDMS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2411760" y="4132335"/>
            <a:ext cx="1428706" cy="72008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"/>
              </a:rPr>
              <a:t>Xcode</a:t>
            </a:r>
          </a:p>
          <a:p>
            <a:pPr algn="ctr"/>
            <a:r>
              <a:rPr lang="en-US" altLang="zh-CN" dirty="0" smtClean="0">
                <a:hlinkClick r:id=""/>
              </a:rPr>
              <a:t>Instruments</a:t>
            </a:r>
            <a:endParaRPr lang="zh-CN" alt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4257247"/>
            <a:ext cx="714375" cy="742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4194584"/>
            <a:ext cx="714375" cy="77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4194583"/>
            <a:ext cx="764758" cy="77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4209225"/>
            <a:ext cx="724813" cy="756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8"/>
          <a:stretch/>
        </p:blipFill>
        <p:spPr bwMode="auto">
          <a:xfrm>
            <a:off x="4561903" y="2440715"/>
            <a:ext cx="427829" cy="36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726" y="2439908"/>
            <a:ext cx="427998" cy="3821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000" y="2462009"/>
            <a:ext cx="394330" cy="36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2483303"/>
            <a:ext cx="350844" cy="3387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8918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移动</a:t>
            </a:r>
            <a:r>
              <a:rPr lang="en-US" altLang="zh-CN" dirty="0" smtClean="0"/>
              <a:t>APP</a:t>
            </a:r>
            <a:r>
              <a:rPr lang="zh-CN" altLang="en-US" dirty="0" smtClean="0"/>
              <a:t>性能测试</a:t>
            </a:r>
            <a:endParaRPr lang="zh-CN" altLang="en-US" dirty="0"/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457200" y="1412776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971600" y="1916832"/>
            <a:ext cx="2664296" cy="72008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执行性能测试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71600" y="3212976"/>
            <a:ext cx="2664296" cy="72008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获取监控结果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971600" y="4581128"/>
            <a:ext cx="2664296" cy="72008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性能分析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971600" y="5949280"/>
            <a:ext cx="2664296" cy="72008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性能优化</a:t>
            </a:r>
            <a:endParaRPr lang="zh-CN" altLang="en-US" dirty="0"/>
          </a:p>
        </p:txBody>
      </p:sp>
      <p:cxnSp>
        <p:nvCxnSpPr>
          <p:cNvPr id="9" name="直接箭头连接符 8"/>
          <p:cNvCxnSpPr>
            <a:stCxn id="4" idx="2"/>
            <a:endCxn id="5" idx="0"/>
          </p:cNvCxnSpPr>
          <p:nvPr/>
        </p:nvCxnSpPr>
        <p:spPr>
          <a:xfrm>
            <a:off x="2303748" y="2636912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" idx="2"/>
            <a:endCxn id="6" idx="0"/>
          </p:cNvCxnSpPr>
          <p:nvPr/>
        </p:nvCxnSpPr>
        <p:spPr>
          <a:xfrm>
            <a:off x="2303748" y="3933056"/>
            <a:ext cx="0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6" idx="2"/>
            <a:endCxn id="7" idx="0"/>
          </p:cNvCxnSpPr>
          <p:nvPr/>
        </p:nvCxnSpPr>
        <p:spPr>
          <a:xfrm>
            <a:off x="2303748" y="5301208"/>
            <a:ext cx="0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3995936" y="1844823"/>
            <a:ext cx="1728192" cy="43391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选择机型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5901049" y="1844823"/>
            <a:ext cx="1728192" cy="43391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上传测试包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3995936" y="2329114"/>
            <a:ext cx="1728192" cy="45181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选择测试手段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5909929" y="2329113"/>
            <a:ext cx="1728192" cy="43729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提交测试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995936" y="3127333"/>
            <a:ext cx="1728192" cy="44568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启动</a:t>
            </a:r>
            <a:r>
              <a:rPr lang="en-US" altLang="zh-CN" dirty="0" smtClean="0"/>
              <a:t>monitor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915428" y="3127333"/>
            <a:ext cx="1728192" cy="44568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收集监控数据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3995936" y="3645024"/>
            <a:ext cx="1728192" cy="44568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回传监控数据</a:t>
            </a:r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5940152" y="3645024"/>
            <a:ext cx="1728192" cy="44568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展示监控数据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3990437" y="4373487"/>
            <a:ext cx="1733691" cy="45638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设备资源分析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5909929" y="4388812"/>
            <a:ext cx="1733691" cy="45638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网络流量分析</a:t>
            </a:r>
            <a:endParaRPr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3987056" y="4916827"/>
            <a:ext cx="1733691" cy="45638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响应时间分析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5915428" y="4916827"/>
            <a:ext cx="1733691" cy="45638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静态代码分析</a:t>
            </a:r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3963098" y="5852797"/>
            <a:ext cx="1761030" cy="40903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逻辑代码优化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5915428" y="5869114"/>
            <a:ext cx="1761030" cy="37820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SDK</a:t>
            </a:r>
            <a:r>
              <a:rPr lang="zh-CN" altLang="en-US" dirty="0" smtClean="0"/>
              <a:t>代码优化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3959717" y="6348469"/>
            <a:ext cx="1761030" cy="39289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流量优化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5940152" y="6348469"/>
            <a:ext cx="1761030" cy="39289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网络优化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971600" y="1052736"/>
            <a:ext cx="6657641" cy="694655"/>
            <a:chOff x="0" y="355600"/>
            <a:chExt cx="6095999" cy="1016000"/>
          </a:xfrm>
        </p:grpSpPr>
        <p:sp>
          <p:nvSpPr>
            <p:cNvPr id="31" name="圆角矩形 30"/>
            <p:cNvSpPr/>
            <p:nvPr/>
          </p:nvSpPr>
          <p:spPr>
            <a:xfrm>
              <a:off x="0" y="355600"/>
              <a:ext cx="6095999" cy="101600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圆角矩形 4"/>
            <p:cNvSpPr/>
            <p:nvPr/>
          </p:nvSpPr>
          <p:spPr>
            <a:xfrm>
              <a:off x="29758" y="385358"/>
              <a:ext cx="6036483" cy="9564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7155" tIns="64770" rIns="97155" bIns="64770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自主研发测试工具</a:t>
              </a:r>
              <a:r>
                <a:rPr lang="en-US" altLang="zh-CN" sz="2800" kern="1200" dirty="0" smtClean="0"/>
                <a:t>&amp;</a:t>
              </a:r>
              <a:r>
                <a:rPr lang="zh-CN" altLang="en-US" sz="2800" kern="1200" dirty="0" smtClean="0"/>
                <a:t>平台</a:t>
              </a:r>
              <a:endParaRPr lang="zh-CN" altLang="en-US" sz="28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59512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传统实验室条件下，可以有效提升客户端的性能吗？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2363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/>
          <p:cNvSpPr txBox="1">
            <a:spLocks/>
          </p:cNvSpPr>
          <p:nvPr/>
        </p:nvSpPr>
        <p:spPr>
          <a:xfrm>
            <a:off x="457200" y="2636913"/>
            <a:ext cx="8229600" cy="302433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 smtClean="0"/>
              <a:t>一个</a:t>
            </a:r>
            <a:r>
              <a:rPr lang="en-US" altLang="zh-CN" sz="2400" dirty="0" smtClean="0"/>
              <a:t>Android APP</a:t>
            </a:r>
            <a:r>
              <a:rPr lang="zh-CN" altLang="en-US" sz="2400" dirty="0" smtClean="0"/>
              <a:t>应用，有</a:t>
            </a:r>
            <a:r>
              <a:rPr lang="en-US" altLang="zh-CN" sz="2400" dirty="0" smtClean="0"/>
              <a:t>20</a:t>
            </a:r>
            <a:r>
              <a:rPr lang="zh-CN" altLang="en-US" sz="2400" dirty="0" smtClean="0"/>
              <a:t>处</a:t>
            </a:r>
            <a:r>
              <a:rPr lang="en-US" altLang="zh-CN" sz="2400" dirty="0" err="1" smtClean="0"/>
              <a:t>NullPoiterException</a:t>
            </a:r>
            <a:endParaRPr lang="en-US" altLang="zh-CN" sz="2400" dirty="0" smtClean="0"/>
          </a:p>
          <a:p>
            <a:r>
              <a:rPr lang="zh-CN" altLang="en-US" sz="2400" dirty="0"/>
              <a:t>发布</a:t>
            </a:r>
            <a:r>
              <a:rPr lang="zh-CN" altLang="en-US" sz="2400" dirty="0" smtClean="0"/>
              <a:t>前，很遗憾，我们没有修复</a:t>
            </a:r>
            <a:endParaRPr lang="en-US" altLang="zh-CN" sz="2400" dirty="0" smtClean="0"/>
          </a:p>
          <a:p>
            <a:r>
              <a:rPr lang="zh-CN" altLang="en-US" sz="2400" dirty="0" smtClean="0"/>
              <a:t>发布后，过了一周时间</a:t>
            </a:r>
            <a:endParaRPr lang="en-US" altLang="zh-CN" sz="2400" dirty="0" smtClean="0"/>
          </a:p>
          <a:p>
            <a:r>
              <a:rPr lang="zh-CN" altLang="en-US" sz="2400" dirty="0" smtClean="0"/>
              <a:t>我们做了统计，发现空指针导致的闪退高达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1</a:t>
            </a:r>
            <a:r>
              <a:rPr lang="zh-CN" altLang="en-US" sz="2400" dirty="0"/>
              <a:t>万</a:t>
            </a:r>
            <a:r>
              <a:rPr lang="zh-CN" altLang="en-US" sz="2400" dirty="0" smtClean="0"/>
              <a:t>次！</a:t>
            </a:r>
            <a:endParaRPr lang="zh-CN" altLang="en-US" sz="2400" dirty="0"/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454518" y="1124745"/>
            <a:ext cx="8229600" cy="129614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 smtClean="0"/>
          </a:p>
          <a:p>
            <a:pPr marL="0" indent="0">
              <a:buNone/>
            </a:pPr>
            <a:r>
              <a:rPr lang="zh-CN" altLang="en-US" smtClean="0"/>
              <a:t>我们来看</a:t>
            </a:r>
            <a:r>
              <a:rPr lang="zh-CN" altLang="en-US" dirty="0" smtClean="0"/>
              <a:t>一组数据</a:t>
            </a:r>
            <a:endParaRPr lang="en-US" altLang="zh-CN" dirty="0" smtClean="0"/>
          </a:p>
        </p:txBody>
      </p:sp>
      <p:sp>
        <p:nvSpPr>
          <p:cNvPr id="4" name="爆炸形 1 3"/>
          <p:cNvSpPr/>
          <p:nvPr/>
        </p:nvSpPr>
        <p:spPr>
          <a:xfrm>
            <a:off x="5724128" y="4581128"/>
            <a:ext cx="2016224" cy="1224136"/>
          </a:xfrm>
          <a:prstGeom prst="irregularSeal1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i="1" dirty="0" smtClean="0">
                <a:solidFill>
                  <a:srgbClr val="FF0000"/>
                </a:solidFill>
              </a:rPr>
              <a:t>WHY?</a:t>
            </a:r>
            <a:endParaRPr lang="zh-CN" alt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138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smtClean="0"/>
              <a:t>real-user</a:t>
            </a:r>
            <a:r>
              <a:rPr lang="zh-CN" altLang="en-US" dirty="0" smtClean="0"/>
              <a:t>性能监控和分析</a:t>
            </a:r>
            <a:endParaRPr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628800"/>
            <a:ext cx="7367820" cy="3995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64644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mtClean="0"/>
              <a:t>real-user</a:t>
            </a:r>
            <a:r>
              <a:rPr lang="zh-CN" altLang="en-US" smtClean="0"/>
              <a:t>性能监控和分析</a:t>
            </a:r>
            <a:endParaRPr lang="zh-CN" altLang="en-US" dirty="0"/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mtClean="0"/>
          </a:p>
          <a:p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2771800" y="1628800"/>
            <a:ext cx="2736304" cy="792088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user_track</a:t>
            </a:r>
            <a:r>
              <a:rPr lang="zh-CN" altLang="en-US" dirty="0" smtClean="0"/>
              <a:t>埋点</a:t>
            </a:r>
            <a:endParaRPr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2771800" y="2852936"/>
            <a:ext cx="2736304" cy="79208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云梯集群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2771800" y="4077072"/>
            <a:ext cx="2736304" cy="792088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性能数据分析</a:t>
            </a:r>
            <a:endParaRPr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2771800" y="5301208"/>
            <a:ext cx="2736304" cy="792088"/>
          </a:xfrm>
          <a:prstGeom prst="roundRect">
            <a:avLst/>
          </a:prstGeom>
          <a:solidFill>
            <a:srgbClr val="92D050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优化决策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5940152" y="4077072"/>
            <a:ext cx="2736304" cy="79208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针对性的性能诊断工具</a:t>
            </a:r>
            <a:endParaRPr lang="zh-CN" altLang="en-US" dirty="0"/>
          </a:p>
        </p:txBody>
      </p:sp>
      <p:cxnSp>
        <p:nvCxnSpPr>
          <p:cNvPr id="9" name="直接箭头连接符 8"/>
          <p:cNvCxnSpPr>
            <a:stCxn id="4" idx="2"/>
            <a:endCxn id="5" idx="0"/>
          </p:cNvCxnSpPr>
          <p:nvPr/>
        </p:nvCxnSpPr>
        <p:spPr>
          <a:xfrm>
            <a:off x="4139952" y="2420888"/>
            <a:ext cx="0" cy="4320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stCxn id="5" idx="2"/>
            <a:endCxn id="6" idx="0"/>
          </p:cNvCxnSpPr>
          <p:nvPr/>
        </p:nvCxnSpPr>
        <p:spPr>
          <a:xfrm>
            <a:off x="4139952" y="3645024"/>
            <a:ext cx="0" cy="4320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6" idx="2"/>
            <a:endCxn id="7" idx="0"/>
          </p:cNvCxnSpPr>
          <p:nvPr/>
        </p:nvCxnSpPr>
        <p:spPr>
          <a:xfrm>
            <a:off x="4139952" y="4869160"/>
            <a:ext cx="0" cy="4320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6" idx="3"/>
            <a:endCxn id="8" idx="1"/>
          </p:cNvCxnSpPr>
          <p:nvPr/>
        </p:nvCxnSpPr>
        <p:spPr>
          <a:xfrm>
            <a:off x="5508104" y="4473116"/>
            <a:ext cx="43204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8" idx="2"/>
            <a:endCxn id="7" idx="3"/>
          </p:cNvCxnSpPr>
          <p:nvPr/>
        </p:nvCxnSpPr>
        <p:spPr>
          <a:xfrm flipH="1">
            <a:off x="5508104" y="4869160"/>
            <a:ext cx="1800200" cy="82809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stCxn id="3" idx="1"/>
            <a:endCxn id="3" idx="3"/>
          </p:cNvCxnSpPr>
          <p:nvPr/>
        </p:nvCxnSpPr>
        <p:spPr>
          <a:xfrm>
            <a:off x="457200" y="3863182"/>
            <a:ext cx="8229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67544" y="2636912"/>
            <a:ext cx="8229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539552" y="1700808"/>
            <a:ext cx="1800200" cy="576064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user-end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539552" y="2924944"/>
            <a:ext cx="1800200" cy="576064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intranet</a:t>
            </a:r>
            <a:endParaRPr lang="zh-CN" altLang="en-US" dirty="0"/>
          </a:p>
        </p:txBody>
      </p:sp>
      <p:sp>
        <p:nvSpPr>
          <p:cNvPr id="18" name="椭圆 17"/>
          <p:cNvSpPr/>
          <p:nvPr/>
        </p:nvSpPr>
        <p:spPr>
          <a:xfrm>
            <a:off x="539552" y="4725144"/>
            <a:ext cx="1800200" cy="576064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test-lab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922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71600" y="2081654"/>
            <a:ext cx="7135287" cy="25391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²"/>
            </a:pPr>
            <a:r>
              <a:rPr kumimoji="1" lang="en-US" altLang="zh-CN" sz="3600" dirty="0" smtClean="0"/>
              <a:t> </a:t>
            </a:r>
            <a:r>
              <a:rPr kumimoji="1" lang="zh-CN" altLang="en-US" sz="3600" dirty="0" smtClean="0"/>
              <a:t>我们曾面临过的问题</a:t>
            </a:r>
            <a:endParaRPr kumimoji="1" lang="en-US" altLang="zh-CN" sz="36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²"/>
            </a:pPr>
            <a:r>
              <a:rPr kumimoji="1" lang="en-US" altLang="zh-CN" sz="3600" dirty="0" smtClean="0"/>
              <a:t> </a:t>
            </a:r>
            <a:r>
              <a:rPr kumimoji="1" lang="zh-CN" altLang="en-US" sz="3600" dirty="0" smtClean="0"/>
              <a:t>淘宝客户端在过程中的实践案例</a:t>
            </a:r>
            <a:endParaRPr kumimoji="1" lang="en-US" altLang="zh-CN" sz="36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²"/>
            </a:pPr>
            <a:r>
              <a:rPr kumimoji="1" lang="en-US" altLang="zh-CN" sz="3600" dirty="0" smtClean="0"/>
              <a:t> </a:t>
            </a:r>
            <a:r>
              <a:rPr kumimoji="1" lang="zh-CN" altLang="en-US" sz="3600" dirty="0" smtClean="0"/>
              <a:t>无线应用质量保障整体思路总结</a:t>
            </a:r>
            <a:endParaRPr kumimoji="1" lang="en-US" altLang="zh-CN" sz="3600" dirty="0" smtClean="0"/>
          </a:p>
        </p:txBody>
      </p:sp>
      <p:sp>
        <p:nvSpPr>
          <p:cNvPr id="3" name="矩形 2"/>
          <p:cNvSpPr/>
          <p:nvPr/>
        </p:nvSpPr>
        <p:spPr>
          <a:xfrm>
            <a:off x="2483768" y="332656"/>
            <a:ext cx="4711546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无线质量全过程保障实践</a:t>
            </a:r>
          </a:p>
        </p:txBody>
      </p:sp>
    </p:spTree>
    <p:extLst>
      <p:ext uri="{BB962C8B-B14F-4D97-AF65-F5344CB8AC3E}">
        <p14:creationId xmlns:p14="http://schemas.microsoft.com/office/powerpoint/2010/main" val="3488249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实施移动</a:t>
            </a:r>
            <a:r>
              <a:rPr lang="en-US" altLang="zh-CN" dirty="0" smtClean="0"/>
              <a:t>APP</a:t>
            </a:r>
            <a:r>
              <a:rPr lang="zh-CN" altLang="en-US" dirty="0" smtClean="0"/>
              <a:t>性能优化</a:t>
            </a:r>
            <a:endParaRPr lang="zh-CN" altLang="en-US" dirty="0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1" y="1940457"/>
            <a:ext cx="4608512" cy="3648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内容占位符 2"/>
          <p:cNvSpPr txBox="1">
            <a:spLocks/>
          </p:cNvSpPr>
          <p:nvPr/>
        </p:nvSpPr>
        <p:spPr>
          <a:xfrm>
            <a:off x="5652120" y="1834108"/>
            <a:ext cx="3010991" cy="377728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通过数据分析，发现</a:t>
            </a:r>
            <a:r>
              <a:rPr lang="en-US" altLang="zh-CN" sz="2000" dirty="0" smtClean="0"/>
              <a:t>Android</a:t>
            </a:r>
            <a:r>
              <a:rPr lang="zh-CN" altLang="en-US" sz="2000" dirty="0" smtClean="0"/>
              <a:t>空指针导致</a:t>
            </a:r>
            <a:r>
              <a:rPr lang="en-US" altLang="zh-CN" sz="2000" dirty="0" smtClean="0"/>
              <a:t>app</a:t>
            </a:r>
            <a:r>
              <a:rPr lang="zh-CN" altLang="en-US" sz="2000" dirty="0" smtClean="0"/>
              <a:t>闪退的情况最严重</a:t>
            </a:r>
          </a:p>
          <a:p>
            <a:r>
              <a:rPr lang="zh-CN" altLang="en-US" sz="2000" dirty="0" smtClean="0"/>
              <a:t>开发代码静态扫描工具，针对空指针</a:t>
            </a:r>
            <a:endParaRPr lang="en-US" altLang="zh-CN" sz="2000" dirty="0" smtClean="0"/>
          </a:p>
          <a:p>
            <a:r>
              <a:rPr lang="zh-CN" altLang="en-US" sz="2000" dirty="0" smtClean="0"/>
              <a:t>一个月之后，该</a:t>
            </a:r>
            <a:r>
              <a:rPr lang="en-US" altLang="zh-CN" sz="2000" dirty="0" smtClean="0"/>
              <a:t>APP</a:t>
            </a:r>
            <a:r>
              <a:rPr lang="zh-CN" altLang="en-US" sz="2000" dirty="0" smtClean="0"/>
              <a:t>的空指针闪退率下降</a:t>
            </a:r>
            <a:r>
              <a:rPr lang="en-US" altLang="zh-CN" sz="2000" dirty="0" smtClean="0"/>
              <a:t>0.68%</a:t>
            </a:r>
            <a:endParaRPr lang="zh-CN" altLang="en-US" sz="2000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611560" y="1196752"/>
            <a:ext cx="5040560" cy="6480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800" dirty="0" smtClean="0"/>
              <a:t>Android</a:t>
            </a:r>
            <a:r>
              <a:rPr lang="zh-CN" altLang="en-US" sz="2800" dirty="0" smtClean="0"/>
              <a:t>空指针优化的例子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113867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实施移动</a:t>
            </a:r>
            <a:r>
              <a:rPr lang="en-US" altLang="zh-CN" dirty="0" smtClean="0"/>
              <a:t>APP</a:t>
            </a:r>
            <a:r>
              <a:rPr lang="zh-CN" altLang="en-US" dirty="0" smtClean="0"/>
              <a:t>性能优化</a:t>
            </a:r>
            <a:endParaRPr lang="zh-CN" altLang="en-US" dirty="0"/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457200" y="1484784"/>
            <a:ext cx="8229600" cy="504056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 smtClean="0"/>
              <a:t>UI</a:t>
            </a:r>
            <a:r>
              <a:rPr lang="zh-CN" altLang="en-US" sz="2800" dirty="0" smtClean="0"/>
              <a:t>渲染优化</a:t>
            </a:r>
            <a:endParaRPr lang="en-US" altLang="zh-CN" sz="2800" dirty="0" smtClean="0"/>
          </a:p>
          <a:p>
            <a:pPr lvl="1">
              <a:buFont typeface="Wingdings" pitchFamily="2" charset="2"/>
              <a:buChar char="Ø"/>
            </a:pPr>
            <a:r>
              <a:rPr lang="en-US" altLang="zh-CN" sz="2200" dirty="0"/>
              <a:t>UI</a:t>
            </a:r>
            <a:r>
              <a:rPr lang="zh-CN" altLang="en-US" sz="2200" dirty="0"/>
              <a:t>线程逻辑代码异步</a:t>
            </a:r>
            <a:r>
              <a:rPr lang="zh-CN" altLang="en-US" sz="2200" dirty="0" smtClean="0"/>
              <a:t>化</a:t>
            </a:r>
            <a:endParaRPr lang="en-US" altLang="zh-CN" sz="2200" dirty="0"/>
          </a:p>
          <a:p>
            <a:pPr lvl="1">
              <a:buFont typeface="Wingdings" pitchFamily="2" charset="2"/>
              <a:buChar char="Ø"/>
            </a:pPr>
            <a:r>
              <a:rPr lang="zh-CN" altLang="en-US" sz="2200" dirty="0" smtClean="0"/>
              <a:t>降低图片大小</a:t>
            </a:r>
            <a:r>
              <a:rPr lang="en-US" altLang="zh-CN" sz="2200" dirty="0" smtClean="0"/>
              <a:t>/</a:t>
            </a:r>
            <a:r>
              <a:rPr lang="zh-CN" altLang="en-US" sz="2200" smtClean="0"/>
              <a:t>利用图片缓存</a:t>
            </a:r>
            <a:endParaRPr lang="en-US" altLang="zh-CN" sz="2200" dirty="0"/>
          </a:p>
          <a:p>
            <a:pPr lvl="1">
              <a:buFont typeface="Wingdings" pitchFamily="2" charset="2"/>
              <a:buChar char="Ø"/>
            </a:pPr>
            <a:r>
              <a:rPr lang="zh-CN" altLang="en-US" sz="2200" dirty="0"/>
              <a:t>选择</a:t>
            </a:r>
            <a:r>
              <a:rPr lang="en-US" altLang="zh-CN" sz="2200" dirty="0"/>
              <a:t>UI</a:t>
            </a:r>
            <a:r>
              <a:rPr lang="zh-CN" altLang="en-US" sz="2200" dirty="0" smtClean="0"/>
              <a:t>组件</a:t>
            </a:r>
            <a:r>
              <a:rPr lang="en-US" altLang="zh-CN" sz="2200" dirty="0" smtClean="0"/>
              <a:t>/</a:t>
            </a:r>
            <a:r>
              <a:rPr lang="en-US" altLang="zh-CN" sz="2200" dirty="0"/>
              <a:t> UI</a:t>
            </a:r>
            <a:r>
              <a:rPr lang="zh-CN" altLang="en-US" sz="2200" dirty="0" smtClean="0"/>
              <a:t>代码优化</a:t>
            </a:r>
            <a:endParaRPr lang="en-US" altLang="zh-CN" sz="2200" dirty="0"/>
          </a:p>
          <a:p>
            <a:r>
              <a:rPr lang="zh-CN" altLang="en-US" sz="2800" dirty="0" smtClean="0"/>
              <a:t>业务代码优化</a:t>
            </a:r>
            <a:endParaRPr lang="en-US" altLang="zh-CN" sz="2800" dirty="0" smtClean="0"/>
          </a:p>
          <a:p>
            <a:pPr lvl="1">
              <a:buFont typeface="Wingdings" pitchFamily="2" charset="2"/>
              <a:buChar char="Ø"/>
            </a:pPr>
            <a:r>
              <a:rPr lang="zh-CN" altLang="en-US" sz="2200" dirty="0"/>
              <a:t>发现性能瓶颈</a:t>
            </a:r>
            <a:r>
              <a:rPr lang="en-US" altLang="zh-CN" sz="2200" dirty="0"/>
              <a:t>-&gt;</a:t>
            </a:r>
            <a:r>
              <a:rPr lang="zh-CN" altLang="en-US" sz="2200" dirty="0"/>
              <a:t>对症下药</a:t>
            </a:r>
            <a:endParaRPr lang="en-US" altLang="zh-CN" sz="2200" dirty="0"/>
          </a:p>
          <a:p>
            <a:r>
              <a:rPr lang="zh-CN" altLang="en-US" sz="2800" dirty="0"/>
              <a:t>内存</a:t>
            </a:r>
            <a:r>
              <a:rPr lang="zh-CN" altLang="en-US" sz="2800" dirty="0" smtClean="0"/>
              <a:t>优化</a:t>
            </a:r>
            <a:endParaRPr lang="en-US" altLang="zh-CN" sz="2800" dirty="0" smtClean="0"/>
          </a:p>
          <a:p>
            <a:pPr lvl="1">
              <a:buFont typeface="Wingdings" pitchFamily="2" charset="2"/>
              <a:buChar char="Ø"/>
            </a:pPr>
            <a:r>
              <a:rPr lang="zh-CN" altLang="en-US" sz="2200" dirty="0"/>
              <a:t>关闭数据库的</a:t>
            </a:r>
            <a:r>
              <a:rPr lang="en-US" altLang="zh-CN" sz="2200" dirty="0"/>
              <a:t>cursor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sz="2200" dirty="0"/>
              <a:t>Bitmap</a:t>
            </a:r>
            <a:r>
              <a:rPr lang="zh-CN" altLang="en-US" sz="2200" dirty="0"/>
              <a:t>使用结束后调用</a:t>
            </a:r>
            <a:r>
              <a:rPr lang="en-US" altLang="zh-CN" sz="2200" dirty="0"/>
              <a:t>recycle</a:t>
            </a:r>
            <a:r>
              <a:rPr lang="en-US" altLang="zh-CN" sz="2200" dirty="0" smtClean="0"/>
              <a:t>()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sz="2200" dirty="0" smtClean="0"/>
              <a:t>释放生成的对象</a:t>
            </a:r>
            <a:endParaRPr lang="en-US" altLang="zh-CN" sz="2200" dirty="0"/>
          </a:p>
          <a:p>
            <a:r>
              <a:rPr lang="en-US" altLang="zh-CN" sz="2800" dirty="0" smtClean="0"/>
              <a:t>CDN</a:t>
            </a:r>
            <a:r>
              <a:rPr lang="zh-CN" altLang="en-US" sz="2800" dirty="0" smtClean="0"/>
              <a:t>助阵图片和</a:t>
            </a:r>
            <a:r>
              <a:rPr lang="en-US" altLang="zh-CN" sz="2800" dirty="0" smtClean="0"/>
              <a:t>JS</a:t>
            </a:r>
            <a:r>
              <a:rPr lang="zh-CN" altLang="en-US" sz="2800" dirty="0" smtClean="0"/>
              <a:t>加载</a:t>
            </a:r>
            <a:endParaRPr lang="en-US" altLang="zh-CN" sz="2800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5340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 descr="thin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752600"/>
            <a:ext cx="38862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9633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3"/>
          <p:cNvSpPr txBox="1">
            <a:spLocks/>
          </p:cNvSpPr>
          <p:nvPr/>
        </p:nvSpPr>
        <p:spPr bwMode="auto">
          <a:xfrm>
            <a:off x="7046913" y="6496893"/>
            <a:ext cx="2133600" cy="2444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mtClean="0">
                <a:solidFill>
                  <a:srgbClr val="000000"/>
                </a:solidFill>
              </a:rPr>
              <a:t>   </a:t>
            </a:r>
          </a:p>
          <a:p>
            <a:r>
              <a:rPr lang="en-US" altLang="zh-CN" smtClean="0">
                <a:solidFill>
                  <a:srgbClr val="000000"/>
                </a:solidFill>
              </a:rPr>
              <a:t>   </a:t>
            </a: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Freeform 2"/>
          <p:cNvSpPr>
            <a:spLocks/>
          </p:cNvSpPr>
          <p:nvPr/>
        </p:nvSpPr>
        <p:spPr bwMode="gray">
          <a:xfrm>
            <a:off x="3805238" y="3730799"/>
            <a:ext cx="1265237" cy="803275"/>
          </a:xfrm>
          <a:custGeom>
            <a:avLst/>
            <a:gdLst>
              <a:gd name="T0" fmla="*/ 2147483647 w 797"/>
              <a:gd name="T1" fmla="*/ 0 h 506"/>
              <a:gd name="T2" fmla="*/ 2147483647 w 797"/>
              <a:gd name="T3" fmla="*/ 2147483647 h 506"/>
              <a:gd name="T4" fmla="*/ 2147483647 w 797"/>
              <a:gd name="T5" fmla="*/ 2147483647 h 506"/>
              <a:gd name="T6" fmla="*/ 2147483647 w 797"/>
              <a:gd name="T7" fmla="*/ 2147483647 h 506"/>
              <a:gd name="T8" fmla="*/ 0 w 797"/>
              <a:gd name="T9" fmla="*/ 2147483647 h 506"/>
              <a:gd name="T10" fmla="*/ 2147483647 w 797"/>
              <a:gd name="T11" fmla="*/ 0 h 506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797"/>
              <a:gd name="T19" fmla="*/ 0 h 506"/>
              <a:gd name="T20" fmla="*/ 797 w 797"/>
              <a:gd name="T21" fmla="*/ 506 h 50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797" h="506">
                <a:moveTo>
                  <a:pt x="390" y="0"/>
                </a:moveTo>
                <a:lnTo>
                  <a:pt x="448" y="64"/>
                </a:lnTo>
                <a:lnTo>
                  <a:pt x="797" y="495"/>
                </a:lnTo>
                <a:lnTo>
                  <a:pt x="390" y="355"/>
                </a:lnTo>
                <a:lnTo>
                  <a:pt x="0" y="506"/>
                </a:lnTo>
                <a:lnTo>
                  <a:pt x="390" y="0"/>
                </a:lnTo>
                <a:close/>
              </a:path>
            </a:pathLst>
          </a:custGeom>
          <a:gradFill rotWithShape="1">
            <a:gsLst>
              <a:gs pos="0">
                <a:srgbClr val="9999FF"/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Freeform 3"/>
          <p:cNvSpPr>
            <a:spLocks/>
          </p:cNvSpPr>
          <p:nvPr/>
        </p:nvSpPr>
        <p:spPr bwMode="gray">
          <a:xfrm>
            <a:off x="4443413" y="2752899"/>
            <a:ext cx="1735137" cy="1117600"/>
          </a:xfrm>
          <a:custGeom>
            <a:avLst/>
            <a:gdLst>
              <a:gd name="T0" fmla="*/ 2147483647 w 1093"/>
              <a:gd name="T1" fmla="*/ 2147483647 h 704"/>
              <a:gd name="T2" fmla="*/ 0 w 1093"/>
              <a:gd name="T3" fmla="*/ 2147483647 h 704"/>
              <a:gd name="T4" fmla="*/ 2147483647 w 1093"/>
              <a:gd name="T5" fmla="*/ 0 h 704"/>
              <a:gd name="T6" fmla="*/ 2147483647 w 1093"/>
              <a:gd name="T7" fmla="*/ 2147483647 h 704"/>
              <a:gd name="T8" fmla="*/ 2147483647 w 1093"/>
              <a:gd name="T9" fmla="*/ 2147483647 h 7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93"/>
              <a:gd name="T16" fmla="*/ 0 h 704"/>
              <a:gd name="T17" fmla="*/ 1093 w 1093"/>
              <a:gd name="T18" fmla="*/ 704 h 70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93" h="704">
                <a:moveTo>
                  <a:pt x="64" y="704"/>
                </a:moveTo>
                <a:lnTo>
                  <a:pt x="0" y="622"/>
                </a:lnTo>
                <a:lnTo>
                  <a:pt x="820" y="0"/>
                </a:lnTo>
                <a:lnTo>
                  <a:pt x="1093" y="453"/>
                </a:lnTo>
                <a:lnTo>
                  <a:pt x="64" y="704"/>
                </a:lnTo>
                <a:close/>
              </a:path>
            </a:pathLst>
          </a:custGeom>
          <a:gradFill rotWithShape="1">
            <a:gsLst>
              <a:gs pos="0">
                <a:srgbClr val="DAB720"/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Freeform 4"/>
          <p:cNvSpPr>
            <a:spLocks/>
          </p:cNvSpPr>
          <p:nvPr/>
        </p:nvSpPr>
        <p:spPr bwMode="gray">
          <a:xfrm>
            <a:off x="2957959" y="2786583"/>
            <a:ext cx="1470025" cy="1117600"/>
          </a:xfrm>
          <a:custGeom>
            <a:avLst/>
            <a:gdLst>
              <a:gd name="T0" fmla="*/ 2147483647 w 926"/>
              <a:gd name="T1" fmla="*/ 2147483647 h 704"/>
              <a:gd name="T2" fmla="*/ 2147483647 w 926"/>
              <a:gd name="T3" fmla="*/ 2147483647 h 704"/>
              <a:gd name="T4" fmla="*/ 0 w 926"/>
              <a:gd name="T5" fmla="*/ 2147483647 h 704"/>
              <a:gd name="T6" fmla="*/ 2147483647 w 926"/>
              <a:gd name="T7" fmla="*/ 0 h 704"/>
              <a:gd name="T8" fmla="*/ 2147483647 w 926"/>
              <a:gd name="T9" fmla="*/ 2147483647 h 7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26"/>
              <a:gd name="T16" fmla="*/ 0 h 704"/>
              <a:gd name="T17" fmla="*/ 926 w 926"/>
              <a:gd name="T18" fmla="*/ 704 h 70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26" h="704">
                <a:moveTo>
                  <a:pt x="926" y="611"/>
                </a:moveTo>
                <a:lnTo>
                  <a:pt x="844" y="704"/>
                </a:lnTo>
                <a:lnTo>
                  <a:pt x="0" y="489"/>
                </a:lnTo>
                <a:lnTo>
                  <a:pt x="315" y="0"/>
                </a:lnTo>
                <a:lnTo>
                  <a:pt x="926" y="611"/>
                </a:lnTo>
                <a:close/>
              </a:path>
            </a:pathLst>
          </a:custGeom>
          <a:gradFill rotWithShape="1">
            <a:gsLst>
              <a:gs pos="0">
                <a:srgbClr val="FFFFFF">
                  <a:alpha val="0"/>
                </a:srgbClr>
              </a:gs>
              <a:gs pos="100000">
                <a:srgbClr val="A3C975"/>
              </a:gs>
            </a:gsLst>
            <a:lin ang="0" scaled="1"/>
          </a:gra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 dirty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6" name="Group 6"/>
          <p:cNvGrpSpPr>
            <a:grpSpLocks/>
          </p:cNvGrpSpPr>
          <p:nvPr/>
        </p:nvGrpSpPr>
        <p:grpSpPr bwMode="auto">
          <a:xfrm>
            <a:off x="1209675" y="1494011"/>
            <a:ext cx="2257425" cy="2257425"/>
            <a:chOff x="867" y="738"/>
            <a:chExt cx="1422" cy="1422"/>
          </a:xfrm>
        </p:grpSpPr>
        <p:sp>
          <p:nvSpPr>
            <p:cNvPr id="7" name="Oval 7"/>
            <p:cNvSpPr>
              <a:spLocks noChangeArrowheads="1"/>
            </p:cNvSpPr>
            <p:nvPr/>
          </p:nvSpPr>
          <p:spPr bwMode="gray">
            <a:xfrm>
              <a:off x="867" y="738"/>
              <a:ext cx="1422" cy="1422"/>
            </a:xfrm>
            <a:prstGeom prst="ellipse">
              <a:avLst/>
            </a:prstGeom>
            <a:gradFill rotWithShape="1">
              <a:gsLst>
                <a:gs pos="0">
                  <a:srgbClr val="7C9959"/>
                </a:gs>
                <a:gs pos="100000">
                  <a:srgbClr val="A3C975"/>
                </a:gs>
              </a:gsLst>
              <a:lin ang="2700000" scaled="1"/>
            </a:gradFill>
            <a:ln w="38100" algn="ctr">
              <a:solidFill>
                <a:srgbClr val="DDDDDD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0000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8" name="Oval 8"/>
            <p:cNvSpPr>
              <a:spLocks noChangeArrowheads="1"/>
            </p:cNvSpPr>
            <p:nvPr/>
          </p:nvSpPr>
          <p:spPr bwMode="gray">
            <a:xfrm>
              <a:off x="909" y="774"/>
              <a:ext cx="1337" cy="1348"/>
            </a:xfrm>
            <a:prstGeom prst="ellipse">
              <a:avLst/>
            </a:prstGeom>
            <a:gradFill rotWithShape="1">
              <a:gsLst>
                <a:gs pos="0">
                  <a:srgbClr val="A3C975"/>
                </a:gs>
                <a:gs pos="100000">
                  <a:srgbClr val="7C9959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0000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9" name="Rectangle 9"/>
          <p:cNvSpPr>
            <a:spLocks noChangeArrowheads="1"/>
          </p:cNvSpPr>
          <p:nvPr/>
        </p:nvSpPr>
        <p:spPr bwMode="gray">
          <a:xfrm>
            <a:off x="1331640" y="2392015"/>
            <a:ext cx="2088232" cy="69711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ct val="110000"/>
              </a:lnSpc>
            </a:pPr>
            <a:r>
              <a:rPr lang="zh-CN" altLang="en-US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挖掘结合</a:t>
            </a:r>
            <a:r>
              <a:rPr lang="en-US" altLang="en-US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无线应用</a:t>
            </a:r>
            <a:r>
              <a:rPr lang="zh-CN" altLang="en-US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的测试方向</a:t>
            </a:r>
            <a:endParaRPr lang="en-US" altLang="zh-CN" dirty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10" name="Group 10"/>
          <p:cNvGrpSpPr>
            <a:grpSpLocks/>
          </p:cNvGrpSpPr>
          <p:nvPr/>
        </p:nvGrpSpPr>
        <p:grpSpPr bwMode="auto">
          <a:xfrm>
            <a:off x="5700713" y="1494011"/>
            <a:ext cx="2257425" cy="2257425"/>
            <a:chOff x="867" y="738"/>
            <a:chExt cx="1422" cy="1422"/>
          </a:xfrm>
        </p:grpSpPr>
        <p:sp>
          <p:nvSpPr>
            <p:cNvPr id="11" name="Oval 11"/>
            <p:cNvSpPr>
              <a:spLocks noChangeArrowheads="1"/>
            </p:cNvSpPr>
            <p:nvPr/>
          </p:nvSpPr>
          <p:spPr bwMode="gray">
            <a:xfrm>
              <a:off x="867" y="738"/>
              <a:ext cx="1422" cy="1422"/>
            </a:xfrm>
            <a:prstGeom prst="ellipse">
              <a:avLst/>
            </a:prstGeom>
            <a:gradFill rotWithShape="1">
              <a:gsLst>
                <a:gs pos="0">
                  <a:srgbClr val="A19D57"/>
                </a:gs>
                <a:gs pos="100000">
                  <a:srgbClr val="D3CE73"/>
                </a:gs>
              </a:gsLst>
              <a:lin ang="2700000" scaled="1"/>
            </a:gradFill>
            <a:ln w="38100" algn="ctr">
              <a:solidFill>
                <a:srgbClr val="DDDDDD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0000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909" y="774"/>
              <a:ext cx="1337" cy="1348"/>
            </a:xfrm>
            <a:prstGeom prst="ellipse">
              <a:avLst/>
            </a:prstGeom>
            <a:gradFill rotWithShape="1">
              <a:gsLst>
                <a:gs pos="0">
                  <a:srgbClr val="D3CE73"/>
                </a:gs>
                <a:gs pos="100000">
                  <a:srgbClr val="A19D5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0000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13" name="Rectangle 13"/>
          <p:cNvSpPr>
            <a:spLocks noChangeArrowheads="1"/>
          </p:cNvSpPr>
          <p:nvPr/>
        </p:nvSpPr>
        <p:spPr bwMode="gray">
          <a:xfrm>
            <a:off x="5724128" y="2392015"/>
            <a:ext cx="2232248" cy="69711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ct val="110000"/>
              </a:lnSpc>
            </a:pPr>
            <a:r>
              <a:rPr lang="zh-CN" altLang="en-US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解决产品团队中重复性处理工作</a:t>
            </a:r>
            <a:endParaRPr lang="en-US" altLang="zh-CN" dirty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14" name="Group 14"/>
          <p:cNvGrpSpPr>
            <a:grpSpLocks/>
          </p:cNvGrpSpPr>
          <p:nvPr/>
        </p:nvGrpSpPr>
        <p:grpSpPr bwMode="auto">
          <a:xfrm>
            <a:off x="3336925" y="4265786"/>
            <a:ext cx="2257425" cy="2257425"/>
            <a:chOff x="867" y="738"/>
            <a:chExt cx="1422" cy="1422"/>
          </a:xfrm>
        </p:grpSpPr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867" y="738"/>
              <a:ext cx="1422" cy="1422"/>
            </a:xfrm>
            <a:prstGeom prst="ellipse">
              <a:avLst/>
            </a:prstGeom>
            <a:gradFill rotWithShape="1">
              <a:gsLst>
                <a:gs pos="0">
                  <a:srgbClr val="7474C2"/>
                </a:gs>
                <a:gs pos="100000">
                  <a:srgbClr val="9999FF"/>
                </a:gs>
              </a:gsLst>
              <a:lin ang="2700000" scaled="1"/>
            </a:gradFill>
            <a:ln w="38100" algn="ctr">
              <a:solidFill>
                <a:srgbClr val="DDDDDD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0000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909" y="774"/>
              <a:ext cx="1337" cy="1348"/>
            </a:xfrm>
            <a:prstGeom prst="ellipse">
              <a:avLst/>
            </a:prstGeom>
            <a:gradFill rotWithShape="1">
              <a:gsLst>
                <a:gs pos="0">
                  <a:srgbClr val="9999FF"/>
                </a:gs>
                <a:gs pos="100000">
                  <a:srgbClr val="7474C2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0000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17" name="Rectangle 17"/>
          <p:cNvSpPr>
            <a:spLocks noChangeArrowheads="1"/>
          </p:cNvSpPr>
          <p:nvPr/>
        </p:nvSpPr>
        <p:spPr bwMode="gray">
          <a:xfrm>
            <a:off x="3347865" y="5221461"/>
            <a:ext cx="2304256" cy="69711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ct val="110000"/>
              </a:lnSpc>
            </a:pPr>
            <a:r>
              <a:rPr lang="zh-CN" altLang="en-US" dirty="0" smtClean="0">
                <a:solidFill>
                  <a:srgbClr val="000000"/>
                </a:solidFill>
                <a:latin typeface="微软雅黑"/>
                <a:ea typeface="微软雅黑"/>
                <a:cs typeface="微软雅黑"/>
              </a:rPr>
              <a:t>创造无线测试互动交流机制</a:t>
            </a:r>
            <a:endParaRPr lang="en-US" altLang="zh-CN" dirty="0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 Box 18"/>
          <p:cNvSpPr txBox="1">
            <a:spLocks noChangeArrowheads="1"/>
          </p:cNvSpPr>
          <p:nvPr/>
        </p:nvSpPr>
        <p:spPr bwMode="gray">
          <a:xfrm>
            <a:off x="3419872" y="1703873"/>
            <a:ext cx="2197274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400" b="1" dirty="0" smtClean="0">
                <a:solidFill>
                  <a:srgbClr val="1C1C1C"/>
                </a:solidFill>
                <a:latin typeface="微软雅黑"/>
                <a:ea typeface="微软雅黑"/>
                <a:cs typeface="微软雅黑"/>
              </a:rPr>
              <a:t>2013</a:t>
            </a:r>
            <a:r>
              <a:rPr lang="zh-CN" altLang="en-US" sz="2400" b="1" dirty="0" smtClean="0">
                <a:solidFill>
                  <a:srgbClr val="1C1C1C"/>
                </a:solidFill>
                <a:latin typeface="微软雅黑"/>
                <a:ea typeface="微软雅黑"/>
                <a:cs typeface="微软雅黑"/>
              </a:rPr>
              <a:t>年宗旨</a:t>
            </a:r>
            <a:endParaRPr lang="en-US" altLang="zh-CN" sz="2400" b="1" dirty="0">
              <a:solidFill>
                <a:srgbClr val="1C1C1C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9" name="Freeform 19"/>
          <p:cNvSpPr>
            <a:spLocks/>
          </p:cNvSpPr>
          <p:nvPr/>
        </p:nvSpPr>
        <p:spPr bwMode="gray">
          <a:xfrm>
            <a:off x="3448050" y="4330874"/>
            <a:ext cx="2024063" cy="785812"/>
          </a:xfrm>
          <a:custGeom>
            <a:avLst/>
            <a:gdLst>
              <a:gd name="T0" fmla="*/ 0 w 1291"/>
              <a:gd name="T1" fmla="*/ 2147483647 h 495"/>
              <a:gd name="T2" fmla="*/ 2147483647 w 1291"/>
              <a:gd name="T3" fmla="*/ 2147483647 h 495"/>
              <a:gd name="T4" fmla="*/ 2147483647 w 1291"/>
              <a:gd name="T5" fmla="*/ 2147483647 h 495"/>
              <a:gd name="T6" fmla="*/ 2147483647 w 1291"/>
              <a:gd name="T7" fmla="*/ 0 h 495"/>
              <a:gd name="T8" fmla="*/ 2147483647 w 1291"/>
              <a:gd name="T9" fmla="*/ 2147483647 h 495"/>
              <a:gd name="T10" fmla="*/ 0 w 1291"/>
              <a:gd name="T11" fmla="*/ 2147483647 h 49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91"/>
              <a:gd name="T19" fmla="*/ 0 h 495"/>
              <a:gd name="T20" fmla="*/ 1291 w 1291"/>
              <a:gd name="T21" fmla="*/ 495 h 49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91" h="495">
                <a:moveTo>
                  <a:pt x="0" y="495"/>
                </a:moveTo>
                <a:lnTo>
                  <a:pt x="1291" y="488"/>
                </a:lnTo>
                <a:cubicBezTo>
                  <a:pt x="1255" y="336"/>
                  <a:pt x="1163" y="231"/>
                  <a:pt x="1079" y="156"/>
                </a:cubicBezTo>
                <a:cubicBezTo>
                  <a:pt x="995" y="81"/>
                  <a:pt x="854" y="0"/>
                  <a:pt x="635" y="0"/>
                </a:cubicBezTo>
                <a:cubicBezTo>
                  <a:pt x="416" y="0"/>
                  <a:pt x="340" y="63"/>
                  <a:pt x="230" y="143"/>
                </a:cubicBezTo>
                <a:cubicBezTo>
                  <a:pt x="120" y="223"/>
                  <a:pt x="6" y="413"/>
                  <a:pt x="0" y="495"/>
                </a:cubicBezTo>
                <a:close/>
              </a:path>
            </a:pathLst>
          </a:custGeom>
          <a:solidFill>
            <a:srgbClr val="9999FF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0" name="Rectangle 20"/>
          <p:cNvSpPr>
            <a:spLocks noChangeArrowheads="1"/>
          </p:cNvSpPr>
          <p:nvPr/>
        </p:nvSpPr>
        <p:spPr bwMode="black">
          <a:xfrm>
            <a:off x="3586163" y="4643611"/>
            <a:ext cx="1836737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>
            <a:outerShdw dist="35921" dir="2700000" algn="ctr" rotWithShape="0">
              <a:srgbClr val="003300"/>
            </a:outerShdw>
          </a:effectLst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zh-CN" altLang="en-US" sz="2000" b="1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成长分享</a:t>
            </a:r>
            <a:endParaRPr lang="en-US" altLang="zh-CN" sz="2000" b="1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1" name="Freeform 21"/>
          <p:cNvSpPr>
            <a:spLocks/>
          </p:cNvSpPr>
          <p:nvPr/>
        </p:nvSpPr>
        <p:spPr bwMode="gray">
          <a:xfrm>
            <a:off x="5810250" y="1549574"/>
            <a:ext cx="2033588" cy="781050"/>
          </a:xfrm>
          <a:custGeom>
            <a:avLst/>
            <a:gdLst>
              <a:gd name="T0" fmla="*/ 0 w 1293"/>
              <a:gd name="T1" fmla="*/ 2147483647 h 492"/>
              <a:gd name="T2" fmla="*/ 2147483647 w 1293"/>
              <a:gd name="T3" fmla="*/ 2147483647 h 492"/>
              <a:gd name="T4" fmla="*/ 2147483647 w 1293"/>
              <a:gd name="T5" fmla="*/ 2147483647 h 492"/>
              <a:gd name="T6" fmla="*/ 2147483647 w 1293"/>
              <a:gd name="T7" fmla="*/ 0 h 492"/>
              <a:gd name="T8" fmla="*/ 2147483647 w 1293"/>
              <a:gd name="T9" fmla="*/ 2147483647 h 492"/>
              <a:gd name="T10" fmla="*/ 0 w 1293"/>
              <a:gd name="T11" fmla="*/ 2147483647 h 49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93"/>
              <a:gd name="T19" fmla="*/ 0 h 492"/>
              <a:gd name="T20" fmla="*/ 1293 w 1293"/>
              <a:gd name="T21" fmla="*/ 492 h 49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93" h="492">
                <a:moveTo>
                  <a:pt x="0" y="490"/>
                </a:moveTo>
                <a:lnTo>
                  <a:pt x="1293" y="492"/>
                </a:lnTo>
                <a:cubicBezTo>
                  <a:pt x="1257" y="340"/>
                  <a:pt x="1165" y="235"/>
                  <a:pt x="1081" y="160"/>
                </a:cubicBezTo>
                <a:cubicBezTo>
                  <a:pt x="997" y="85"/>
                  <a:pt x="867" y="0"/>
                  <a:pt x="648" y="0"/>
                </a:cubicBezTo>
                <a:cubicBezTo>
                  <a:pt x="429" y="0"/>
                  <a:pt x="342" y="67"/>
                  <a:pt x="232" y="147"/>
                </a:cubicBezTo>
                <a:cubicBezTo>
                  <a:pt x="122" y="227"/>
                  <a:pt x="18" y="421"/>
                  <a:pt x="0" y="490"/>
                </a:cubicBezTo>
                <a:close/>
              </a:path>
            </a:pathLst>
          </a:custGeom>
          <a:solidFill>
            <a:srgbClr val="D3CE73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2" name="Freeform 22"/>
          <p:cNvSpPr>
            <a:spLocks/>
          </p:cNvSpPr>
          <p:nvPr/>
        </p:nvSpPr>
        <p:spPr bwMode="gray">
          <a:xfrm>
            <a:off x="1311275" y="1551161"/>
            <a:ext cx="2038350" cy="785813"/>
          </a:xfrm>
          <a:custGeom>
            <a:avLst/>
            <a:gdLst>
              <a:gd name="T0" fmla="*/ 0 w 1284"/>
              <a:gd name="T1" fmla="*/ 2147483647 h 495"/>
              <a:gd name="T2" fmla="*/ 2147483647 w 1284"/>
              <a:gd name="T3" fmla="*/ 2147483647 h 495"/>
              <a:gd name="T4" fmla="*/ 2147483647 w 1284"/>
              <a:gd name="T5" fmla="*/ 2147483647 h 495"/>
              <a:gd name="T6" fmla="*/ 2147483647 w 1284"/>
              <a:gd name="T7" fmla="*/ 0 h 495"/>
              <a:gd name="T8" fmla="*/ 2147483647 w 1284"/>
              <a:gd name="T9" fmla="*/ 2147483647 h 495"/>
              <a:gd name="T10" fmla="*/ 0 w 1284"/>
              <a:gd name="T11" fmla="*/ 2147483647 h 49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84"/>
              <a:gd name="T19" fmla="*/ 0 h 495"/>
              <a:gd name="T20" fmla="*/ 1284 w 1284"/>
              <a:gd name="T21" fmla="*/ 495 h 49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84" h="495">
                <a:moveTo>
                  <a:pt x="0" y="495"/>
                </a:moveTo>
                <a:lnTo>
                  <a:pt x="1284" y="492"/>
                </a:lnTo>
                <a:cubicBezTo>
                  <a:pt x="1248" y="340"/>
                  <a:pt x="1156" y="235"/>
                  <a:pt x="1072" y="160"/>
                </a:cubicBezTo>
                <a:cubicBezTo>
                  <a:pt x="988" y="85"/>
                  <a:pt x="858" y="0"/>
                  <a:pt x="639" y="0"/>
                </a:cubicBezTo>
                <a:cubicBezTo>
                  <a:pt x="420" y="0"/>
                  <a:pt x="333" y="67"/>
                  <a:pt x="223" y="147"/>
                </a:cubicBezTo>
                <a:cubicBezTo>
                  <a:pt x="113" y="227"/>
                  <a:pt x="18" y="426"/>
                  <a:pt x="0" y="495"/>
                </a:cubicBezTo>
                <a:close/>
              </a:path>
            </a:pathLst>
          </a:custGeom>
          <a:solidFill>
            <a:srgbClr val="A3C975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3" name="Rectangle 23"/>
          <p:cNvSpPr>
            <a:spLocks noChangeArrowheads="1"/>
          </p:cNvSpPr>
          <p:nvPr/>
        </p:nvSpPr>
        <p:spPr bwMode="black">
          <a:xfrm>
            <a:off x="5921375" y="1862311"/>
            <a:ext cx="1836738" cy="396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>
            <a:outerShdw dist="35921" dir="2700000" algn="ctr" rotWithShape="0">
              <a:srgbClr val="003300"/>
            </a:outerShdw>
          </a:effectLst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zh-CN" altLang="en-US" sz="2000" b="1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工作效率</a:t>
            </a:r>
            <a:endParaRPr lang="en-US" altLang="zh-CN" sz="2000" b="1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4" name="Rectangle 24"/>
          <p:cNvSpPr>
            <a:spLocks noChangeArrowheads="1"/>
          </p:cNvSpPr>
          <p:nvPr/>
        </p:nvSpPr>
        <p:spPr bwMode="black">
          <a:xfrm>
            <a:off x="1439863" y="1871836"/>
            <a:ext cx="1836737" cy="396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>
            <a:outerShdw dist="35921" dir="2700000" algn="ctr" rotWithShape="0">
              <a:srgbClr val="003300"/>
            </a:outerShdw>
          </a:effectLst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zh-CN" altLang="en-US" sz="2000" b="1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产品质量</a:t>
            </a:r>
            <a:endParaRPr lang="en-US" altLang="zh-CN" sz="2000" b="1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5" name="Freeform 25"/>
          <p:cNvSpPr>
            <a:spLocks/>
          </p:cNvSpPr>
          <p:nvPr/>
        </p:nvSpPr>
        <p:spPr bwMode="gray">
          <a:xfrm>
            <a:off x="4192588" y="2225849"/>
            <a:ext cx="679450" cy="1857375"/>
          </a:xfrm>
          <a:custGeom>
            <a:avLst/>
            <a:gdLst/>
            <a:ahLst/>
            <a:cxnLst>
              <a:cxn ang="0">
                <a:pos x="166" y="611"/>
              </a:cxn>
              <a:cxn ang="0">
                <a:pos x="92" y="813"/>
              </a:cxn>
              <a:cxn ang="0">
                <a:pos x="112" y="1008"/>
              </a:cxn>
              <a:cxn ang="0">
                <a:pos x="104" y="1192"/>
              </a:cxn>
              <a:cxn ang="0">
                <a:pos x="124" y="1383"/>
              </a:cxn>
              <a:cxn ang="0">
                <a:pos x="104" y="1555"/>
              </a:cxn>
              <a:cxn ang="0">
                <a:pos x="88" y="1674"/>
              </a:cxn>
              <a:cxn ang="0">
                <a:pos x="10" y="1800"/>
              </a:cxn>
              <a:cxn ang="0">
                <a:pos x="64" y="1982"/>
              </a:cxn>
              <a:cxn ang="0">
                <a:pos x="173" y="2259"/>
              </a:cxn>
              <a:cxn ang="0">
                <a:pos x="301" y="2490"/>
              </a:cxn>
              <a:cxn ang="0">
                <a:pos x="391" y="2676"/>
              </a:cxn>
              <a:cxn ang="0">
                <a:pos x="346" y="2816"/>
              </a:cxn>
              <a:cxn ang="0">
                <a:pos x="260" y="2919"/>
              </a:cxn>
              <a:cxn ang="0">
                <a:pos x="367" y="2961"/>
              </a:cxn>
              <a:cxn ang="0">
                <a:pos x="298" y="3273"/>
              </a:cxn>
              <a:cxn ang="0">
                <a:pos x="361" y="3396"/>
              </a:cxn>
              <a:cxn ang="0">
                <a:pos x="515" y="3140"/>
              </a:cxn>
              <a:cxn ang="0">
                <a:pos x="631" y="2934"/>
              </a:cxn>
              <a:cxn ang="0">
                <a:pos x="667" y="2771"/>
              </a:cxn>
              <a:cxn ang="0">
                <a:pos x="679" y="2640"/>
              </a:cxn>
              <a:cxn ang="0">
                <a:pos x="703" y="2448"/>
              </a:cxn>
              <a:cxn ang="0">
                <a:pos x="733" y="2257"/>
              </a:cxn>
              <a:cxn ang="0">
                <a:pos x="796" y="2021"/>
              </a:cxn>
              <a:cxn ang="0">
                <a:pos x="757" y="1725"/>
              </a:cxn>
              <a:cxn ang="0">
                <a:pos x="740" y="1476"/>
              </a:cxn>
              <a:cxn ang="0">
                <a:pos x="787" y="1280"/>
              </a:cxn>
              <a:cxn ang="0">
                <a:pos x="842" y="1223"/>
              </a:cxn>
              <a:cxn ang="0">
                <a:pos x="1093" y="1083"/>
              </a:cxn>
              <a:cxn ang="0">
                <a:pos x="1241" y="902"/>
              </a:cxn>
              <a:cxn ang="0">
                <a:pos x="1201" y="720"/>
              </a:cxn>
              <a:cxn ang="0">
                <a:pos x="1055" y="569"/>
              </a:cxn>
              <a:cxn ang="0">
                <a:pos x="1081" y="345"/>
              </a:cxn>
              <a:cxn ang="0">
                <a:pos x="999" y="249"/>
              </a:cxn>
              <a:cxn ang="0">
                <a:pos x="927" y="515"/>
              </a:cxn>
              <a:cxn ang="0">
                <a:pos x="866" y="690"/>
              </a:cxn>
              <a:cxn ang="0">
                <a:pos x="832" y="699"/>
              </a:cxn>
              <a:cxn ang="0">
                <a:pos x="656" y="641"/>
              </a:cxn>
              <a:cxn ang="0">
                <a:pos x="533" y="545"/>
              </a:cxn>
              <a:cxn ang="0">
                <a:pos x="595" y="434"/>
              </a:cxn>
              <a:cxn ang="0">
                <a:pos x="592" y="374"/>
              </a:cxn>
              <a:cxn ang="0">
                <a:pos x="613" y="345"/>
              </a:cxn>
              <a:cxn ang="0">
                <a:pos x="599" y="270"/>
              </a:cxn>
              <a:cxn ang="0">
                <a:pos x="617" y="231"/>
              </a:cxn>
              <a:cxn ang="0">
                <a:pos x="575" y="146"/>
              </a:cxn>
              <a:cxn ang="0">
                <a:pos x="550" y="98"/>
              </a:cxn>
              <a:cxn ang="0">
                <a:pos x="416" y="11"/>
              </a:cxn>
              <a:cxn ang="0">
                <a:pos x="256" y="12"/>
              </a:cxn>
              <a:cxn ang="0">
                <a:pos x="134" y="75"/>
              </a:cxn>
              <a:cxn ang="0">
                <a:pos x="112" y="126"/>
              </a:cxn>
              <a:cxn ang="0">
                <a:pos x="85" y="200"/>
              </a:cxn>
              <a:cxn ang="0">
                <a:pos x="58" y="269"/>
              </a:cxn>
              <a:cxn ang="0">
                <a:pos x="85" y="318"/>
              </a:cxn>
            </a:cxnLst>
            <a:rect l="0" t="0" r="r" b="b"/>
            <a:pathLst>
              <a:path w="1243" h="3407">
                <a:moveTo>
                  <a:pt x="109" y="377"/>
                </a:moveTo>
                <a:lnTo>
                  <a:pt x="128" y="466"/>
                </a:lnTo>
                <a:cubicBezTo>
                  <a:pt x="137" y="505"/>
                  <a:pt x="151" y="571"/>
                  <a:pt x="166" y="611"/>
                </a:cubicBezTo>
                <a:cubicBezTo>
                  <a:pt x="181" y="651"/>
                  <a:pt x="222" y="678"/>
                  <a:pt x="217" y="704"/>
                </a:cubicBezTo>
                <a:lnTo>
                  <a:pt x="133" y="770"/>
                </a:lnTo>
                <a:cubicBezTo>
                  <a:pt x="112" y="788"/>
                  <a:pt x="98" y="794"/>
                  <a:pt x="92" y="813"/>
                </a:cubicBezTo>
                <a:cubicBezTo>
                  <a:pt x="85" y="829"/>
                  <a:pt x="95" y="865"/>
                  <a:pt x="95" y="884"/>
                </a:cubicBezTo>
                <a:cubicBezTo>
                  <a:pt x="95" y="903"/>
                  <a:pt x="88" y="905"/>
                  <a:pt x="91" y="926"/>
                </a:cubicBezTo>
                <a:lnTo>
                  <a:pt x="112" y="1008"/>
                </a:lnTo>
                <a:lnTo>
                  <a:pt x="128" y="1079"/>
                </a:lnTo>
                <a:lnTo>
                  <a:pt x="113" y="1112"/>
                </a:lnTo>
                <a:lnTo>
                  <a:pt x="104" y="1192"/>
                </a:lnTo>
                <a:lnTo>
                  <a:pt x="113" y="1274"/>
                </a:lnTo>
                <a:cubicBezTo>
                  <a:pt x="115" y="1297"/>
                  <a:pt x="111" y="1314"/>
                  <a:pt x="113" y="1332"/>
                </a:cubicBezTo>
                <a:cubicBezTo>
                  <a:pt x="115" y="1351"/>
                  <a:pt x="122" y="1366"/>
                  <a:pt x="124" y="1383"/>
                </a:cubicBezTo>
                <a:cubicBezTo>
                  <a:pt x="126" y="1400"/>
                  <a:pt x="125" y="1418"/>
                  <a:pt x="128" y="1434"/>
                </a:cubicBezTo>
                <a:cubicBezTo>
                  <a:pt x="123" y="1450"/>
                  <a:pt x="99" y="1467"/>
                  <a:pt x="95" y="1487"/>
                </a:cubicBezTo>
                <a:cubicBezTo>
                  <a:pt x="91" y="1507"/>
                  <a:pt x="103" y="1535"/>
                  <a:pt x="104" y="1555"/>
                </a:cubicBezTo>
                <a:lnTo>
                  <a:pt x="95" y="1595"/>
                </a:lnTo>
                <a:lnTo>
                  <a:pt x="85" y="1629"/>
                </a:lnTo>
                <a:lnTo>
                  <a:pt x="88" y="1674"/>
                </a:lnTo>
                <a:cubicBezTo>
                  <a:pt x="86" y="1687"/>
                  <a:pt x="74" y="1696"/>
                  <a:pt x="71" y="1707"/>
                </a:cubicBezTo>
                <a:cubicBezTo>
                  <a:pt x="68" y="1718"/>
                  <a:pt x="79" y="1728"/>
                  <a:pt x="68" y="1743"/>
                </a:cubicBezTo>
                <a:cubicBezTo>
                  <a:pt x="58" y="1758"/>
                  <a:pt x="18" y="1782"/>
                  <a:pt x="10" y="1800"/>
                </a:cubicBezTo>
                <a:cubicBezTo>
                  <a:pt x="0" y="1817"/>
                  <a:pt x="11" y="1822"/>
                  <a:pt x="19" y="1854"/>
                </a:cubicBezTo>
                <a:lnTo>
                  <a:pt x="28" y="1916"/>
                </a:lnTo>
                <a:lnTo>
                  <a:pt x="64" y="1982"/>
                </a:lnTo>
                <a:lnTo>
                  <a:pt x="71" y="2037"/>
                </a:lnTo>
                <a:lnTo>
                  <a:pt x="85" y="2090"/>
                </a:lnTo>
                <a:lnTo>
                  <a:pt x="173" y="2259"/>
                </a:lnTo>
                <a:lnTo>
                  <a:pt x="223" y="2352"/>
                </a:lnTo>
                <a:lnTo>
                  <a:pt x="249" y="2402"/>
                </a:lnTo>
                <a:lnTo>
                  <a:pt x="301" y="2490"/>
                </a:lnTo>
                <a:lnTo>
                  <a:pt x="335" y="2559"/>
                </a:lnTo>
                <a:lnTo>
                  <a:pt x="362" y="2615"/>
                </a:lnTo>
                <a:cubicBezTo>
                  <a:pt x="371" y="2634"/>
                  <a:pt x="385" y="2659"/>
                  <a:pt x="391" y="2676"/>
                </a:cubicBezTo>
                <a:cubicBezTo>
                  <a:pt x="397" y="2693"/>
                  <a:pt x="392" y="2702"/>
                  <a:pt x="401" y="2717"/>
                </a:cubicBezTo>
                <a:lnTo>
                  <a:pt x="443" y="2765"/>
                </a:lnTo>
                <a:lnTo>
                  <a:pt x="346" y="2816"/>
                </a:lnTo>
                <a:lnTo>
                  <a:pt x="262" y="2874"/>
                </a:lnTo>
                <a:cubicBezTo>
                  <a:pt x="248" y="2892"/>
                  <a:pt x="263" y="2915"/>
                  <a:pt x="263" y="2922"/>
                </a:cubicBezTo>
                <a:cubicBezTo>
                  <a:pt x="263" y="2929"/>
                  <a:pt x="254" y="2913"/>
                  <a:pt x="260" y="2919"/>
                </a:cubicBezTo>
                <a:cubicBezTo>
                  <a:pt x="266" y="2932"/>
                  <a:pt x="276" y="2956"/>
                  <a:pt x="298" y="2958"/>
                </a:cubicBezTo>
                <a:lnTo>
                  <a:pt x="386" y="2942"/>
                </a:lnTo>
                <a:lnTo>
                  <a:pt x="367" y="2961"/>
                </a:lnTo>
                <a:lnTo>
                  <a:pt x="341" y="3069"/>
                </a:lnTo>
                <a:lnTo>
                  <a:pt x="370" y="3103"/>
                </a:lnTo>
                <a:lnTo>
                  <a:pt x="298" y="3273"/>
                </a:lnTo>
                <a:lnTo>
                  <a:pt x="268" y="3344"/>
                </a:lnTo>
                <a:cubicBezTo>
                  <a:pt x="266" y="3363"/>
                  <a:pt x="269" y="3380"/>
                  <a:pt x="284" y="3389"/>
                </a:cubicBezTo>
                <a:cubicBezTo>
                  <a:pt x="296" y="3397"/>
                  <a:pt x="335" y="3407"/>
                  <a:pt x="361" y="3396"/>
                </a:cubicBezTo>
                <a:lnTo>
                  <a:pt x="443" y="3321"/>
                </a:lnTo>
                <a:lnTo>
                  <a:pt x="491" y="3249"/>
                </a:lnTo>
                <a:lnTo>
                  <a:pt x="515" y="3140"/>
                </a:lnTo>
                <a:lnTo>
                  <a:pt x="564" y="3103"/>
                </a:lnTo>
                <a:lnTo>
                  <a:pt x="588" y="3055"/>
                </a:lnTo>
                <a:lnTo>
                  <a:pt x="631" y="2934"/>
                </a:lnTo>
                <a:lnTo>
                  <a:pt x="647" y="2831"/>
                </a:lnTo>
                <a:lnTo>
                  <a:pt x="668" y="2811"/>
                </a:lnTo>
                <a:cubicBezTo>
                  <a:pt x="671" y="2801"/>
                  <a:pt x="665" y="2789"/>
                  <a:pt x="667" y="2771"/>
                </a:cubicBezTo>
                <a:cubicBezTo>
                  <a:pt x="669" y="2753"/>
                  <a:pt x="679" y="2716"/>
                  <a:pt x="680" y="2702"/>
                </a:cubicBezTo>
                <a:cubicBezTo>
                  <a:pt x="678" y="2685"/>
                  <a:pt x="670" y="2695"/>
                  <a:pt x="670" y="2685"/>
                </a:cubicBezTo>
                <a:lnTo>
                  <a:pt x="679" y="2640"/>
                </a:lnTo>
                <a:lnTo>
                  <a:pt x="676" y="2589"/>
                </a:lnTo>
                <a:lnTo>
                  <a:pt x="685" y="2499"/>
                </a:lnTo>
                <a:lnTo>
                  <a:pt x="703" y="2448"/>
                </a:lnTo>
                <a:lnTo>
                  <a:pt x="712" y="2400"/>
                </a:lnTo>
                <a:lnTo>
                  <a:pt x="718" y="2331"/>
                </a:lnTo>
                <a:lnTo>
                  <a:pt x="733" y="2257"/>
                </a:lnTo>
                <a:lnTo>
                  <a:pt x="760" y="2133"/>
                </a:lnTo>
                <a:cubicBezTo>
                  <a:pt x="771" y="2106"/>
                  <a:pt x="793" y="2115"/>
                  <a:pt x="799" y="2096"/>
                </a:cubicBezTo>
                <a:cubicBezTo>
                  <a:pt x="805" y="2077"/>
                  <a:pt x="802" y="2051"/>
                  <a:pt x="796" y="2021"/>
                </a:cubicBezTo>
                <a:lnTo>
                  <a:pt x="764" y="1916"/>
                </a:lnTo>
                <a:lnTo>
                  <a:pt x="769" y="1788"/>
                </a:lnTo>
                <a:lnTo>
                  <a:pt x="757" y="1725"/>
                </a:lnTo>
                <a:lnTo>
                  <a:pt x="758" y="1676"/>
                </a:lnTo>
                <a:lnTo>
                  <a:pt x="745" y="1625"/>
                </a:lnTo>
                <a:lnTo>
                  <a:pt x="740" y="1476"/>
                </a:lnTo>
                <a:lnTo>
                  <a:pt x="757" y="1418"/>
                </a:lnTo>
                <a:lnTo>
                  <a:pt x="767" y="1338"/>
                </a:lnTo>
                <a:lnTo>
                  <a:pt x="787" y="1280"/>
                </a:lnTo>
                <a:lnTo>
                  <a:pt x="797" y="1223"/>
                </a:lnTo>
                <a:lnTo>
                  <a:pt x="806" y="1218"/>
                </a:lnTo>
                <a:lnTo>
                  <a:pt x="842" y="1223"/>
                </a:lnTo>
                <a:lnTo>
                  <a:pt x="997" y="1176"/>
                </a:lnTo>
                <a:lnTo>
                  <a:pt x="1070" y="1137"/>
                </a:lnTo>
                <a:lnTo>
                  <a:pt x="1093" y="1083"/>
                </a:lnTo>
                <a:cubicBezTo>
                  <a:pt x="1116" y="1063"/>
                  <a:pt x="1187" y="1039"/>
                  <a:pt x="1207" y="1017"/>
                </a:cubicBezTo>
                <a:cubicBezTo>
                  <a:pt x="1226" y="993"/>
                  <a:pt x="1204" y="970"/>
                  <a:pt x="1210" y="951"/>
                </a:cubicBezTo>
                <a:cubicBezTo>
                  <a:pt x="1216" y="932"/>
                  <a:pt x="1238" y="919"/>
                  <a:pt x="1241" y="902"/>
                </a:cubicBezTo>
                <a:cubicBezTo>
                  <a:pt x="1243" y="881"/>
                  <a:pt x="1230" y="867"/>
                  <a:pt x="1229" y="848"/>
                </a:cubicBezTo>
                <a:cubicBezTo>
                  <a:pt x="1228" y="829"/>
                  <a:pt x="1242" y="810"/>
                  <a:pt x="1237" y="789"/>
                </a:cubicBezTo>
                <a:cubicBezTo>
                  <a:pt x="1234" y="763"/>
                  <a:pt x="1208" y="745"/>
                  <a:pt x="1201" y="720"/>
                </a:cubicBezTo>
                <a:cubicBezTo>
                  <a:pt x="1195" y="689"/>
                  <a:pt x="1208" y="660"/>
                  <a:pt x="1195" y="641"/>
                </a:cubicBezTo>
                <a:cubicBezTo>
                  <a:pt x="1179" y="620"/>
                  <a:pt x="1144" y="620"/>
                  <a:pt x="1121" y="608"/>
                </a:cubicBezTo>
                <a:cubicBezTo>
                  <a:pt x="1098" y="596"/>
                  <a:pt x="1069" y="583"/>
                  <a:pt x="1055" y="569"/>
                </a:cubicBezTo>
                <a:cubicBezTo>
                  <a:pt x="1037" y="556"/>
                  <a:pt x="1038" y="541"/>
                  <a:pt x="1037" y="522"/>
                </a:cubicBezTo>
                <a:cubicBezTo>
                  <a:pt x="1036" y="503"/>
                  <a:pt x="1044" y="481"/>
                  <a:pt x="1051" y="452"/>
                </a:cubicBezTo>
                <a:cubicBezTo>
                  <a:pt x="1058" y="423"/>
                  <a:pt x="1076" y="374"/>
                  <a:pt x="1081" y="345"/>
                </a:cubicBezTo>
                <a:cubicBezTo>
                  <a:pt x="1088" y="304"/>
                  <a:pt x="1087" y="297"/>
                  <a:pt x="1082" y="281"/>
                </a:cubicBezTo>
                <a:cubicBezTo>
                  <a:pt x="1077" y="265"/>
                  <a:pt x="1066" y="251"/>
                  <a:pt x="1052" y="246"/>
                </a:cubicBezTo>
                <a:cubicBezTo>
                  <a:pt x="1040" y="242"/>
                  <a:pt x="1016" y="232"/>
                  <a:pt x="999" y="249"/>
                </a:cubicBezTo>
                <a:cubicBezTo>
                  <a:pt x="983" y="265"/>
                  <a:pt x="963" y="309"/>
                  <a:pt x="953" y="344"/>
                </a:cubicBezTo>
                <a:cubicBezTo>
                  <a:pt x="945" y="376"/>
                  <a:pt x="945" y="434"/>
                  <a:pt x="941" y="462"/>
                </a:cubicBezTo>
                <a:lnTo>
                  <a:pt x="927" y="515"/>
                </a:lnTo>
                <a:lnTo>
                  <a:pt x="907" y="545"/>
                </a:lnTo>
                <a:lnTo>
                  <a:pt x="883" y="626"/>
                </a:lnTo>
                <a:lnTo>
                  <a:pt x="866" y="690"/>
                </a:lnTo>
                <a:lnTo>
                  <a:pt x="869" y="780"/>
                </a:lnTo>
                <a:lnTo>
                  <a:pt x="860" y="782"/>
                </a:lnTo>
                <a:lnTo>
                  <a:pt x="832" y="699"/>
                </a:lnTo>
                <a:lnTo>
                  <a:pt x="794" y="659"/>
                </a:lnTo>
                <a:cubicBezTo>
                  <a:pt x="777" y="648"/>
                  <a:pt x="750" y="636"/>
                  <a:pt x="727" y="633"/>
                </a:cubicBezTo>
                <a:cubicBezTo>
                  <a:pt x="706" y="630"/>
                  <a:pt x="677" y="642"/>
                  <a:pt x="656" y="641"/>
                </a:cubicBezTo>
                <a:cubicBezTo>
                  <a:pt x="634" y="640"/>
                  <a:pt x="610" y="632"/>
                  <a:pt x="602" y="627"/>
                </a:cubicBezTo>
                <a:lnTo>
                  <a:pt x="605" y="609"/>
                </a:lnTo>
                <a:lnTo>
                  <a:pt x="533" y="545"/>
                </a:lnTo>
                <a:cubicBezTo>
                  <a:pt x="524" y="530"/>
                  <a:pt x="544" y="530"/>
                  <a:pt x="550" y="521"/>
                </a:cubicBezTo>
                <a:cubicBezTo>
                  <a:pt x="556" y="512"/>
                  <a:pt x="565" y="503"/>
                  <a:pt x="572" y="489"/>
                </a:cubicBezTo>
                <a:cubicBezTo>
                  <a:pt x="582" y="469"/>
                  <a:pt x="591" y="455"/>
                  <a:pt x="595" y="434"/>
                </a:cubicBezTo>
                <a:cubicBezTo>
                  <a:pt x="597" y="419"/>
                  <a:pt x="596" y="402"/>
                  <a:pt x="593" y="399"/>
                </a:cubicBezTo>
                <a:cubicBezTo>
                  <a:pt x="590" y="396"/>
                  <a:pt x="578" y="393"/>
                  <a:pt x="578" y="389"/>
                </a:cubicBezTo>
                <a:cubicBezTo>
                  <a:pt x="578" y="385"/>
                  <a:pt x="588" y="378"/>
                  <a:pt x="592" y="374"/>
                </a:cubicBezTo>
                <a:lnTo>
                  <a:pt x="604" y="365"/>
                </a:lnTo>
                <a:lnTo>
                  <a:pt x="599" y="342"/>
                </a:lnTo>
                <a:lnTo>
                  <a:pt x="613" y="345"/>
                </a:lnTo>
                <a:lnTo>
                  <a:pt x="602" y="306"/>
                </a:lnTo>
                <a:cubicBezTo>
                  <a:pt x="603" y="298"/>
                  <a:pt x="617" y="300"/>
                  <a:pt x="617" y="294"/>
                </a:cubicBezTo>
                <a:cubicBezTo>
                  <a:pt x="618" y="290"/>
                  <a:pt x="600" y="277"/>
                  <a:pt x="599" y="270"/>
                </a:cubicBezTo>
                <a:lnTo>
                  <a:pt x="622" y="261"/>
                </a:lnTo>
                <a:cubicBezTo>
                  <a:pt x="621" y="252"/>
                  <a:pt x="594" y="221"/>
                  <a:pt x="593" y="216"/>
                </a:cubicBezTo>
                <a:cubicBezTo>
                  <a:pt x="594" y="211"/>
                  <a:pt x="623" y="249"/>
                  <a:pt x="617" y="231"/>
                </a:cubicBezTo>
                <a:cubicBezTo>
                  <a:pt x="611" y="213"/>
                  <a:pt x="599" y="197"/>
                  <a:pt x="595" y="189"/>
                </a:cubicBezTo>
                <a:cubicBezTo>
                  <a:pt x="591" y="182"/>
                  <a:pt x="575" y="164"/>
                  <a:pt x="604" y="177"/>
                </a:cubicBezTo>
                <a:cubicBezTo>
                  <a:pt x="633" y="190"/>
                  <a:pt x="581" y="155"/>
                  <a:pt x="575" y="146"/>
                </a:cubicBezTo>
                <a:cubicBezTo>
                  <a:pt x="569" y="137"/>
                  <a:pt x="565" y="127"/>
                  <a:pt x="566" y="122"/>
                </a:cubicBezTo>
                <a:cubicBezTo>
                  <a:pt x="567" y="117"/>
                  <a:pt x="584" y="121"/>
                  <a:pt x="581" y="117"/>
                </a:cubicBezTo>
                <a:cubicBezTo>
                  <a:pt x="578" y="113"/>
                  <a:pt x="560" y="107"/>
                  <a:pt x="550" y="98"/>
                </a:cubicBezTo>
                <a:cubicBezTo>
                  <a:pt x="540" y="89"/>
                  <a:pt x="537" y="74"/>
                  <a:pt x="523" y="63"/>
                </a:cubicBezTo>
                <a:cubicBezTo>
                  <a:pt x="507" y="48"/>
                  <a:pt x="485" y="40"/>
                  <a:pt x="467" y="31"/>
                </a:cubicBezTo>
                <a:cubicBezTo>
                  <a:pt x="449" y="22"/>
                  <a:pt x="434" y="16"/>
                  <a:pt x="416" y="11"/>
                </a:cubicBezTo>
                <a:cubicBezTo>
                  <a:pt x="398" y="6"/>
                  <a:pt x="378" y="0"/>
                  <a:pt x="359" y="2"/>
                </a:cubicBezTo>
                <a:cubicBezTo>
                  <a:pt x="339" y="5"/>
                  <a:pt x="321" y="19"/>
                  <a:pt x="304" y="21"/>
                </a:cubicBezTo>
                <a:cubicBezTo>
                  <a:pt x="287" y="23"/>
                  <a:pt x="275" y="8"/>
                  <a:pt x="256" y="12"/>
                </a:cubicBezTo>
                <a:cubicBezTo>
                  <a:pt x="239" y="15"/>
                  <a:pt x="208" y="31"/>
                  <a:pt x="190" y="44"/>
                </a:cubicBezTo>
                <a:lnTo>
                  <a:pt x="136" y="87"/>
                </a:lnTo>
                <a:cubicBezTo>
                  <a:pt x="127" y="92"/>
                  <a:pt x="137" y="72"/>
                  <a:pt x="134" y="75"/>
                </a:cubicBezTo>
                <a:cubicBezTo>
                  <a:pt x="132" y="77"/>
                  <a:pt x="125" y="96"/>
                  <a:pt x="121" y="104"/>
                </a:cubicBezTo>
                <a:cubicBezTo>
                  <a:pt x="118" y="105"/>
                  <a:pt x="117" y="80"/>
                  <a:pt x="115" y="84"/>
                </a:cubicBezTo>
                <a:cubicBezTo>
                  <a:pt x="113" y="88"/>
                  <a:pt x="115" y="111"/>
                  <a:pt x="112" y="126"/>
                </a:cubicBezTo>
                <a:cubicBezTo>
                  <a:pt x="109" y="141"/>
                  <a:pt x="100" y="170"/>
                  <a:pt x="94" y="174"/>
                </a:cubicBezTo>
                <a:cubicBezTo>
                  <a:pt x="90" y="187"/>
                  <a:pt x="72" y="133"/>
                  <a:pt x="77" y="152"/>
                </a:cubicBezTo>
                <a:cubicBezTo>
                  <a:pt x="82" y="171"/>
                  <a:pt x="86" y="196"/>
                  <a:pt x="85" y="200"/>
                </a:cubicBezTo>
                <a:cubicBezTo>
                  <a:pt x="84" y="204"/>
                  <a:pt x="73" y="170"/>
                  <a:pt x="70" y="176"/>
                </a:cubicBezTo>
                <a:cubicBezTo>
                  <a:pt x="87" y="212"/>
                  <a:pt x="67" y="215"/>
                  <a:pt x="68" y="237"/>
                </a:cubicBezTo>
                <a:cubicBezTo>
                  <a:pt x="66" y="252"/>
                  <a:pt x="77" y="263"/>
                  <a:pt x="58" y="269"/>
                </a:cubicBezTo>
                <a:cubicBezTo>
                  <a:pt x="39" y="275"/>
                  <a:pt x="77" y="275"/>
                  <a:pt x="77" y="279"/>
                </a:cubicBezTo>
                <a:cubicBezTo>
                  <a:pt x="77" y="283"/>
                  <a:pt x="74" y="297"/>
                  <a:pt x="58" y="294"/>
                </a:cubicBezTo>
                <a:cubicBezTo>
                  <a:pt x="42" y="291"/>
                  <a:pt x="80" y="310"/>
                  <a:pt x="85" y="318"/>
                </a:cubicBezTo>
                <a:cubicBezTo>
                  <a:pt x="90" y="326"/>
                  <a:pt x="85" y="334"/>
                  <a:pt x="89" y="344"/>
                </a:cubicBezTo>
                <a:lnTo>
                  <a:pt x="109" y="377"/>
                </a:ln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shade val="0"/>
                  <a:invGamma/>
                </a:schemeClr>
              </a:gs>
            </a:gsLst>
            <a:lin ang="5400000" scaled="1"/>
          </a:gradFill>
          <a:ln w="9525" cap="flat" cmpd="sng">
            <a:noFill/>
            <a:prstDash val="solid"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0000"/>
              </a:solidFill>
              <a:latin typeface="微软雅黑"/>
              <a:ea typeface="微软雅黑"/>
              <a:cs typeface="微软雅黑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7694" y="2509288"/>
            <a:ext cx="4209078" cy="495185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" name="矩形 2"/>
          <p:cNvSpPr/>
          <p:nvPr/>
        </p:nvSpPr>
        <p:spPr>
          <a:xfrm>
            <a:off x="257694" y="2695260"/>
            <a:ext cx="309214" cy="309214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4" name="组 3"/>
          <p:cNvGrpSpPr/>
          <p:nvPr/>
        </p:nvGrpSpPr>
        <p:grpSpPr>
          <a:xfrm>
            <a:off x="257694" y="1619727"/>
            <a:ext cx="4209078" cy="889561"/>
            <a:chOff x="6174" y="0"/>
            <a:chExt cx="4209078" cy="889561"/>
          </a:xfrm>
        </p:grpSpPr>
        <p:sp>
          <p:nvSpPr>
            <p:cNvPr id="42" name="矩形 41"/>
            <p:cNvSpPr/>
            <p:nvPr/>
          </p:nvSpPr>
          <p:spPr>
            <a:xfrm>
              <a:off x="6174" y="0"/>
              <a:ext cx="4209078" cy="8895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3" name="矩形 42"/>
            <p:cNvSpPr/>
            <p:nvPr/>
          </p:nvSpPr>
          <p:spPr>
            <a:xfrm>
              <a:off x="6174" y="0"/>
              <a:ext cx="4209078" cy="8895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0" tIns="50800" rIns="76200" bIns="508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4000" kern="1200" dirty="0" smtClean="0"/>
                <a:t> </a:t>
              </a:r>
              <a:r>
                <a:rPr lang="en-US" altLang="zh-CN" sz="4000" kern="1200" dirty="0" smtClean="0"/>
                <a:t>PC</a:t>
              </a:r>
              <a:r>
                <a:rPr lang="zh-CN" altLang="en-US" sz="4000" kern="1200" dirty="0" smtClean="0"/>
                <a:t>端</a:t>
              </a:r>
              <a:endParaRPr lang="zh-CN" altLang="en-US" sz="4000" kern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57694" y="3416029"/>
            <a:ext cx="309206" cy="30920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6" name="组 5"/>
          <p:cNvGrpSpPr/>
          <p:nvPr/>
        </p:nvGrpSpPr>
        <p:grpSpPr>
          <a:xfrm>
            <a:off x="552329" y="3210251"/>
            <a:ext cx="3914443" cy="720761"/>
            <a:chOff x="300809" y="1590524"/>
            <a:chExt cx="3914443" cy="720761"/>
          </a:xfrm>
        </p:grpSpPr>
        <p:sp>
          <p:nvSpPr>
            <p:cNvPr id="40" name="矩形 39"/>
            <p:cNvSpPr/>
            <p:nvPr/>
          </p:nvSpPr>
          <p:spPr>
            <a:xfrm>
              <a:off x="300809" y="1590524"/>
              <a:ext cx="3914443" cy="7207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矩形 40"/>
            <p:cNvSpPr/>
            <p:nvPr/>
          </p:nvSpPr>
          <p:spPr>
            <a:xfrm>
              <a:off x="300809" y="1590524"/>
              <a:ext cx="3914443" cy="720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9136" tIns="199136" rIns="199136" bIns="199136" numCol="1" spcCol="1270" anchor="ctr" anchorCtr="0">
              <a:noAutofit/>
            </a:bodyPr>
            <a:lstStyle/>
            <a:p>
              <a:pPr lvl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功能性</a:t>
              </a:r>
              <a:r>
                <a:rPr lang="en-US" altLang="zh-CN" sz="2800" kern="1200" dirty="0" smtClean="0"/>
                <a:t>--</a:t>
              </a:r>
              <a:r>
                <a:rPr lang="zh-CN" altLang="en-US" sz="2800" kern="1200" dirty="0" smtClean="0"/>
                <a:t>业务逻辑</a:t>
              </a:r>
              <a:endParaRPr lang="zh-CN" altLang="en-US" sz="2800" kern="1200" dirty="0"/>
            </a:p>
          </p:txBody>
        </p:sp>
      </p:grpSp>
      <p:sp>
        <p:nvSpPr>
          <p:cNvPr id="7" name="矩形 6"/>
          <p:cNvSpPr/>
          <p:nvPr/>
        </p:nvSpPr>
        <p:spPr>
          <a:xfrm>
            <a:off x="257694" y="4136790"/>
            <a:ext cx="309206" cy="30920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8" name="组 7"/>
          <p:cNvGrpSpPr/>
          <p:nvPr/>
        </p:nvGrpSpPr>
        <p:grpSpPr>
          <a:xfrm>
            <a:off x="552329" y="3931013"/>
            <a:ext cx="3914443" cy="720761"/>
            <a:chOff x="300809" y="2311286"/>
            <a:chExt cx="3914443" cy="720761"/>
          </a:xfrm>
        </p:grpSpPr>
        <p:sp>
          <p:nvSpPr>
            <p:cNvPr id="38" name="矩形 37"/>
            <p:cNvSpPr/>
            <p:nvPr/>
          </p:nvSpPr>
          <p:spPr>
            <a:xfrm>
              <a:off x="300809" y="2311286"/>
              <a:ext cx="3914443" cy="7207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9" name="矩形 38"/>
            <p:cNvSpPr/>
            <p:nvPr/>
          </p:nvSpPr>
          <p:spPr>
            <a:xfrm>
              <a:off x="300809" y="2311286"/>
              <a:ext cx="3914443" cy="720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9136" tIns="199136" rIns="199136" bIns="199136" numCol="1" spcCol="1270" anchor="ctr" anchorCtr="0">
              <a:noAutofit/>
            </a:bodyPr>
            <a:lstStyle/>
            <a:p>
              <a:pPr lvl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兼容性</a:t>
              </a:r>
              <a:r>
                <a:rPr lang="en-US" altLang="zh-CN" sz="2800" kern="1200" dirty="0" smtClean="0"/>
                <a:t>--</a:t>
              </a:r>
              <a:r>
                <a:rPr lang="zh-CN" altLang="en-US" sz="2800" kern="1200" dirty="0" smtClean="0"/>
                <a:t>浏览器</a:t>
              </a:r>
              <a:endParaRPr lang="zh-CN" altLang="en-US" sz="2800" kern="1200" dirty="0"/>
            </a:p>
          </p:txBody>
        </p:sp>
      </p:grpSp>
      <p:sp>
        <p:nvSpPr>
          <p:cNvPr id="9" name="矩形 8"/>
          <p:cNvSpPr/>
          <p:nvPr/>
        </p:nvSpPr>
        <p:spPr>
          <a:xfrm>
            <a:off x="257694" y="4857551"/>
            <a:ext cx="309206" cy="30920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0" name="组 9"/>
          <p:cNvGrpSpPr/>
          <p:nvPr/>
        </p:nvGrpSpPr>
        <p:grpSpPr>
          <a:xfrm>
            <a:off x="552329" y="4651774"/>
            <a:ext cx="3914443" cy="720761"/>
            <a:chOff x="300809" y="3032047"/>
            <a:chExt cx="3914443" cy="720761"/>
          </a:xfrm>
        </p:grpSpPr>
        <p:sp>
          <p:nvSpPr>
            <p:cNvPr id="36" name="矩形 35"/>
            <p:cNvSpPr/>
            <p:nvPr/>
          </p:nvSpPr>
          <p:spPr>
            <a:xfrm>
              <a:off x="300809" y="3032047"/>
              <a:ext cx="3914443" cy="7207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矩形 36"/>
            <p:cNvSpPr/>
            <p:nvPr/>
          </p:nvSpPr>
          <p:spPr>
            <a:xfrm>
              <a:off x="300809" y="3032047"/>
              <a:ext cx="3914443" cy="720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9136" tIns="199136" rIns="199136" bIns="199136" numCol="1" spcCol="1270" anchor="ctr" anchorCtr="0">
              <a:noAutofit/>
            </a:bodyPr>
            <a:lstStyle/>
            <a:p>
              <a:pPr lvl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性能</a:t>
              </a:r>
              <a:r>
                <a:rPr lang="en-US" altLang="zh-CN" sz="2800" kern="1200" dirty="0" smtClean="0"/>
                <a:t>--</a:t>
              </a:r>
              <a:r>
                <a:rPr lang="zh-CN" altLang="en-US" sz="2800" kern="1200" dirty="0" smtClean="0"/>
                <a:t>大数据高并发</a:t>
              </a:r>
              <a:endParaRPr lang="zh-CN" altLang="en-US" sz="2800" kern="1200" dirty="0"/>
            </a:p>
          </p:txBody>
        </p:sp>
      </p:grpSp>
      <p:sp>
        <p:nvSpPr>
          <p:cNvPr id="11" name="矩形 10"/>
          <p:cNvSpPr/>
          <p:nvPr/>
        </p:nvSpPr>
        <p:spPr>
          <a:xfrm>
            <a:off x="257694" y="5578312"/>
            <a:ext cx="309206" cy="30920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2" name="组 11"/>
          <p:cNvGrpSpPr/>
          <p:nvPr/>
        </p:nvGrpSpPr>
        <p:grpSpPr>
          <a:xfrm>
            <a:off x="552329" y="5372535"/>
            <a:ext cx="3914443" cy="720761"/>
            <a:chOff x="300809" y="3752808"/>
            <a:chExt cx="3914443" cy="720761"/>
          </a:xfrm>
        </p:grpSpPr>
        <p:sp>
          <p:nvSpPr>
            <p:cNvPr id="34" name="矩形 33"/>
            <p:cNvSpPr/>
            <p:nvPr/>
          </p:nvSpPr>
          <p:spPr>
            <a:xfrm>
              <a:off x="300809" y="3752808"/>
              <a:ext cx="3914443" cy="7207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矩形 34"/>
            <p:cNvSpPr/>
            <p:nvPr/>
          </p:nvSpPr>
          <p:spPr>
            <a:xfrm>
              <a:off x="300809" y="3752808"/>
              <a:ext cx="3914443" cy="720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9136" tIns="199136" rIns="199136" bIns="199136" numCol="1" spcCol="1270" anchor="ctr" anchorCtr="0">
              <a:noAutofit/>
            </a:bodyPr>
            <a:lstStyle/>
            <a:p>
              <a:pPr lvl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网络</a:t>
              </a:r>
              <a:r>
                <a:rPr lang="zh-CN" altLang="zh-CN" sz="2800" dirty="0" smtClean="0"/>
                <a:t>-</a:t>
              </a:r>
              <a:r>
                <a:rPr lang="zh-CN" altLang="en-US" sz="2800" dirty="0" smtClean="0"/>
                <a:t>宽带（有线</a:t>
              </a:r>
              <a:r>
                <a:rPr lang="en-US" altLang="zh-CN" sz="2800" dirty="0" smtClean="0"/>
                <a:t>/</a:t>
              </a:r>
              <a:r>
                <a:rPr lang="zh-CN" altLang="en-US" sz="2800" dirty="0" smtClean="0"/>
                <a:t>无线）</a:t>
              </a:r>
              <a:endParaRPr lang="zh-CN" altLang="en-US" sz="2800" kern="1200" dirty="0"/>
            </a:p>
          </p:txBody>
        </p:sp>
      </p:grpSp>
      <p:sp>
        <p:nvSpPr>
          <p:cNvPr id="13" name="矩形 12"/>
          <p:cNvSpPr/>
          <p:nvPr/>
        </p:nvSpPr>
        <p:spPr>
          <a:xfrm>
            <a:off x="4677226" y="2509288"/>
            <a:ext cx="4209078" cy="495185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矩形 13"/>
          <p:cNvSpPr/>
          <p:nvPr/>
        </p:nvSpPr>
        <p:spPr>
          <a:xfrm>
            <a:off x="4677226" y="2695260"/>
            <a:ext cx="309214" cy="309214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5" name="组 14"/>
          <p:cNvGrpSpPr/>
          <p:nvPr/>
        </p:nvGrpSpPr>
        <p:grpSpPr>
          <a:xfrm>
            <a:off x="4677226" y="1619727"/>
            <a:ext cx="4209078" cy="889561"/>
            <a:chOff x="4425706" y="0"/>
            <a:chExt cx="4209078" cy="889561"/>
          </a:xfrm>
        </p:grpSpPr>
        <p:sp>
          <p:nvSpPr>
            <p:cNvPr id="32" name="矩形 31"/>
            <p:cNvSpPr/>
            <p:nvPr/>
          </p:nvSpPr>
          <p:spPr>
            <a:xfrm>
              <a:off x="4425706" y="0"/>
              <a:ext cx="4209078" cy="8895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3" name="矩形 32"/>
            <p:cNvSpPr/>
            <p:nvPr/>
          </p:nvSpPr>
          <p:spPr>
            <a:xfrm>
              <a:off x="4425706" y="0"/>
              <a:ext cx="4209078" cy="8895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0" tIns="50800" rIns="76200" bIns="508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000" kern="1200" dirty="0" smtClean="0"/>
                <a:t>Mobile</a:t>
              </a:r>
              <a:r>
                <a:rPr lang="zh-CN" altLang="en-US" sz="4000" kern="1200" dirty="0" smtClean="0"/>
                <a:t>端</a:t>
              </a:r>
              <a:endParaRPr lang="zh-CN" altLang="en-US" sz="4000" kern="1200" dirty="0"/>
            </a:p>
          </p:txBody>
        </p:sp>
      </p:grpSp>
      <p:sp>
        <p:nvSpPr>
          <p:cNvPr id="16" name="矩形 15"/>
          <p:cNvSpPr/>
          <p:nvPr/>
        </p:nvSpPr>
        <p:spPr>
          <a:xfrm>
            <a:off x="4677226" y="3416029"/>
            <a:ext cx="309206" cy="30920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7" name="组 16"/>
          <p:cNvGrpSpPr/>
          <p:nvPr/>
        </p:nvGrpSpPr>
        <p:grpSpPr>
          <a:xfrm>
            <a:off x="4971862" y="3210251"/>
            <a:ext cx="3914443" cy="720761"/>
            <a:chOff x="4720342" y="1590524"/>
            <a:chExt cx="3914443" cy="720761"/>
          </a:xfrm>
        </p:grpSpPr>
        <p:sp>
          <p:nvSpPr>
            <p:cNvPr id="30" name="矩形 29"/>
            <p:cNvSpPr/>
            <p:nvPr/>
          </p:nvSpPr>
          <p:spPr>
            <a:xfrm>
              <a:off x="4720342" y="1590524"/>
              <a:ext cx="3914443" cy="7207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矩形 30"/>
            <p:cNvSpPr/>
            <p:nvPr/>
          </p:nvSpPr>
          <p:spPr>
            <a:xfrm>
              <a:off x="4720342" y="1590524"/>
              <a:ext cx="3914443" cy="720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9136" tIns="199136" rIns="199136" bIns="199136" numCol="1" spcCol="1270" anchor="ctr" anchorCtr="0">
              <a:noAutofit/>
            </a:bodyPr>
            <a:lstStyle/>
            <a:p>
              <a:pPr lvl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功能性</a:t>
              </a:r>
              <a:r>
                <a:rPr lang="en-US" altLang="zh-CN" sz="2800" kern="1200" dirty="0" smtClean="0"/>
                <a:t>--</a:t>
              </a:r>
              <a:r>
                <a:rPr lang="zh-CN" altLang="en-US" sz="2800" kern="1200" dirty="0" smtClean="0"/>
                <a:t>手机特性交互</a:t>
              </a:r>
              <a:endParaRPr lang="zh-CN" altLang="en-US" sz="2800" kern="1200" dirty="0"/>
            </a:p>
          </p:txBody>
        </p:sp>
      </p:grpSp>
      <p:sp>
        <p:nvSpPr>
          <p:cNvPr id="18" name="矩形 17"/>
          <p:cNvSpPr/>
          <p:nvPr/>
        </p:nvSpPr>
        <p:spPr>
          <a:xfrm>
            <a:off x="4677226" y="4136790"/>
            <a:ext cx="309206" cy="30920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9" name="组 18"/>
          <p:cNvGrpSpPr/>
          <p:nvPr/>
        </p:nvGrpSpPr>
        <p:grpSpPr>
          <a:xfrm>
            <a:off x="4971862" y="3931013"/>
            <a:ext cx="3914443" cy="720761"/>
            <a:chOff x="4720342" y="2311286"/>
            <a:chExt cx="3914443" cy="720761"/>
          </a:xfrm>
        </p:grpSpPr>
        <p:sp>
          <p:nvSpPr>
            <p:cNvPr id="28" name="矩形 27"/>
            <p:cNvSpPr/>
            <p:nvPr/>
          </p:nvSpPr>
          <p:spPr>
            <a:xfrm>
              <a:off x="4720342" y="2311286"/>
              <a:ext cx="3914443" cy="7207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9" name="矩形 28"/>
            <p:cNvSpPr/>
            <p:nvPr/>
          </p:nvSpPr>
          <p:spPr>
            <a:xfrm>
              <a:off x="4720342" y="2311286"/>
              <a:ext cx="3914443" cy="720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9136" tIns="199136" rIns="199136" bIns="199136" numCol="1" spcCol="1270" anchor="ctr" anchorCtr="0">
              <a:noAutofit/>
            </a:bodyPr>
            <a:lstStyle/>
            <a:p>
              <a:pPr lvl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兼容性</a:t>
              </a:r>
              <a:r>
                <a:rPr lang="en-US" altLang="zh-CN" sz="2800" kern="1200" dirty="0" smtClean="0"/>
                <a:t>--</a:t>
              </a:r>
              <a:r>
                <a:rPr lang="zh-CN" altLang="en-US" sz="2800" kern="1200" dirty="0" smtClean="0"/>
                <a:t>设备</a:t>
              </a:r>
              <a:endParaRPr lang="zh-CN" altLang="en-US" sz="2800" kern="1200" dirty="0"/>
            </a:p>
          </p:txBody>
        </p:sp>
      </p:grpSp>
      <p:sp>
        <p:nvSpPr>
          <p:cNvPr id="20" name="矩形 19"/>
          <p:cNvSpPr/>
          <p:nvPr/>
        </p:nvSpPr>
        <p:spPr>
          <a:xfrm>
            <a:off x="4677226" y="4857551"/>
            <a:ext cx="309206" cy="30920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组 20"/>
          <p:cNvGrpSpPr/>
          <p:nvPr/>
        </p:nvGrpSpPr>
        <p:grpSpPr>
          <a:xfrm>
            <a:off x="4971862" y="4651774"/>
            <a:ext cx="4172138" cy="720761"/>
            <a:chOff x="4720342" y="3032047"/>
            <a:chExt cx="4172138" cy="720761"/>
          </a:xfrm>
        </p:grpSpPr>
        <p:sp>
          <p:nvSpPr>
            <p:cNvPr id="26" name="矩形 25"/>
            <p:cNvSpPr/>
            <p:nvPr/>
          </p:nvSpPr>
          <p:spPr>
            <a:xfrm>
              <a:off x="4720342" y="3032047"/>
              <a:ext cx="3914443" cy="7207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矩形 26"/>
            <p:cNvSpPr/>
            <p:nvPr/>
          </p:nvSpPr>
          <p:spPr>
            <a:xfrm>
              <a:off x="4720342" y="3032047"/>
              <a:ext cx="4172138" cy="720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9136" tIns="199136" rIns="199136" bIns="199136" numCol="1" spcCol="1270" anchor="ctr" anchorCtr="0">
              <a:noAutofit/>
            </a:bodyPr>
            <a:lstStyle/>
            <a:p>
              <a:pPr lvl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性能</a:t>
              </a:r>
              <a:r>
                <a:rPr lang="en-US" altLang="zh-CN" sz="2800" kern="1200" dirty="0" smtClean="0"/>
                <a:t>--</a:t>
              </a:r>
              <a:r>
                <a:rPr lang="zh-CN" altLang="en-US" sz="2800" kern="1200" dirty="0" smtClean="0"/>
                <a:t>单机稳定性</a:t>
              </a:r>
              <a:r>
                <a:rPr lang="en-US" altLang="zh-CN" sz="2800" kern="1200" dirty="0" smtClean="0"/>
                <a:t>/</a:t>
              </a:r>
              <a:r>
                <a:rPr lang="zh-CN" altLang="en-US" sz="2800" kern="1200" dirty="0" smtClean="0"/>
                <a:t>体验</a:t>
              </a:r>
              <a:endParaRPr lang="zh-CN" altLang="en-US" sz="2800" kern="1200" dirty="0"/>
            </a:p>
          </p:txBody>
        </p:sp>
      </p:grpSp>
      <p:sp>
        <p:nvSpPr>
          <p:cNvPr id="22" name="矩形 21"/>
          <p:cNvSpPr/>
          <p:nvPr/>
        </p:nvSpPr>
        <p:spPr>
          <a:xfrm>
            <a:off x="4677226" y="5578312"/>
            <a:ext cx="309206" cy="30920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3" name="组 22"/>
          <p:cNvGrpSpPr/>
          <p:nvPr/>
        </p:nvGrpSpPr>
        <p:grpSpPr>
          <a:xfrm>
            <a:off x="4971862" y="5372535"/>
            <a:ext cx="3914443" cy="720761"/>
            <a:chOff x="4720342" y="3752808"/>
            <a:chExt cx="3914443" cy="720761"/>
          </a:xfrm>
        </p:grpSpPr>
        <p:sp>
          <p:nvSpPr>
            <p:cNvPr id="24" name="矩形 23"/>
            <p:cNvSpPr/>
            <p:nvPr/>
          </p:nvSpPr>
          <p:spPr>
            <a:xfrm>
              <a:off x="4720342" y="3752808"/>
              <a:ext cx="3914443" cy="72076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/>
            <p:cNvSpPr/>
            <p:nvPr/>
          </p:nvSpPr>
          <p:spPr>
            <a:xfrm>
              <a:off x="4720342" y="3752808"/>
              <a:ext cx="3914443" cy="720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9136" tIns="199136" rIns="199136" bIns="199136" numCol="1" spcCol="1270" anchor="ctr" anchorCtr="0">
              <a:noAutofit/>
            </a:bodyPr>
            <a:lstStyle/>
            <a:p>
              <a:pPr lvl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kern="1200" dirty="0" smtClean="0"/>
                <a:t>网络</a:t>
              </a:r>
              <a:r>
                <a:rPr lang="en-US" altLang="zh-CN" sz="2800" kern="1200" dirty="0" smtClean="0"/>
                <a:t>--WIFI/2G/3G</a:t>
              </a:r>
              <a:endParaRPr lang="zh-CN" altLang="en-US" sz="2800" kern="1200" dirty="0"/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6985176"/>
              </p:ext>
            </p:extLst>
          </p:nvPr>
        </p:nvGraphicFramePr>
        <p:xfrm>
          <a:off x="541784" y="1828800"/>
          <a:ext cx="7990656" cy="3886201"/>
        </p:xfrm>
        <a:graphic>
          <a:graphicData uri="http://schemas.openxmlformats.org/drawingml/2006/table">
            <a:tbl>
              <a:tblPr/>
              <a:tblGrid>
                <a:gridCol w="3085501"/>
                <a:gridCol w="1819654"/>
                <a:gridCol w="3085501"/>
              </a:tblGrid>
              <a:tr h="685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3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宋体" pitchFamily="2" charset="-122"/>
                        </a:rPr>
                        <a:t>PC</a:t>
                      </a:r>
                      <a:r>
                        <a:rPr kumimoji="0" lang="zh-CN" altLang="en-US" sz="3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宋体" pitchFamily="2" charset="-122"/>
                        </a:rPr>
                        <a:t>端</a:t>
                      </a:r>
                      <a:endParaRPr kumimoji="0" lang="en-US" altLang="zh-CN" sz="32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CCCCFF"/>
                        </a:gs>
                        <a:gs pos="100000">
                          <a:srgbClr val="CCCCFF">
                            <a:gamma/>
                            <a:tint val="5451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32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itchFamily="34" charset="0"/>
                        <a:ea typeface="宋体" pitchFamily="2" charset="-122"/>
                        <a:cs typeface="+mn-cs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3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宋体" pitchFamily="2" charset="-122"/>
                        </a:rPr>
                        <a:t>Mobile</a:t>
                      </a:r>
                      <a:r>
                        <a:rPr kumimoji="0" lang="zh-CN" altLang="en-US" sz="3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宋体" pitchFamily="2" charset="-122"/>
                        </a:rPr>
                        <a:t>端</a:t>
                      </a:r>
                      <a:endParaRPr kumimoji="0" lang="en-US" altLang="zh-CN" sz="3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0">
                      <a:gsLst>
                        <a:gs pos="0">
                          <a:srgbClr val="6699FF"/>
                        </a:gs>
                        <a:gs pos="100000">
                          <a:srgbClr val="6699FF">
                            <a:gamma/>
                            <a:tint val="4549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</a:tr>
              <a:tr h="808038">
                <a:tc>
                  <a:txBody>
                    <a:bodyPr/>
                    <a:lstStyle/>
                    <a:p>
                      <a:pPr lvl="0" algn="ctr" defTabSz="12446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zh-CN" altLang="en-US" sz="2800" kern="1200" dirty="0" smtClean="0"/>
                        <a:t>业务逻辑</a:t>
                      </a:r>
                      <a:endParaRPr lang="zh-CN" altLang="en-US" sz="2800" kern="1200" dirty="0"/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3BF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宋体" pitchFamily="2" charset="-122"/>
                        </a:rPr>
                        <a:t>功能性</a:t>
                      </a:r>
                      <a:endParaRPr kumimoji="0" lang="en-US" altLang="zh-CN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zh-CN" altLang="en-US" sz="2800" kern="1200" dirty="0" smtClean="0"/>
                        <a:t>手机特性交互</a:t>
                      </a:r>
                      <a:endParaRPr kumimoji="0" lang="en-US" altLang="zh-CN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806450">
                <a:tc>
                  <a:txBody>
                    <a:bodyPr/>
                    <a:lstStyle/>
                    <a:p>
                      <a:pPr lvl="0" algn="ctr" defTabSz="12446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zh-CN" altLang="en-US" sz="2800" kern="1200" dirty="0" smtClean="0"/>
                        <a:t>浏览器</a:t>
                      </a:r>
                      <a:endParaRPr lang="zh-CN" altLang="en-US" sz="2800" kern="1200" dirty="0"/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3BF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宋体" pitchFamily="2" charset="-122"/>
                        </a:rPr>
                        <a:t>兼容性</a:t>
                      </a:r>
                      <a:endParaRPr kumimoji="0" lang="en-US" altLang="zh-CN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12446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zh-CN" altLang="en-US" sz="2800" kern="1200" dirty="0" smtClean="0"/>
                        <a:t>设备</a:t>
                      </a:r>
                      <a:endParaRPr lang="zh-CN" altLang="en-US" sz="2800" kern="1200" dirty="0"/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808038">
                <a:tc>
                  <a:txBody>
                    <a:bodyPr/>
                    <a:lstStyle/>
                    <a:p>
                      <a:pPr lvl="0" algn="ctr" defTabSz="12446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zh-CN" altLang="en-US" sz="2800" kern="1200" dirty="0" smtClean="0"/>
                        <a:t>大数据高并发</a:t>
                      </a:r>
                      <a:endParaRPr lang="zh-CN" altLang="en-US" sz="2800" kern="1200" dirty="0"/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3BF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宋体" pitchFamily="2" charset="-122"/>
                        </a:rPr>
                        <a:t>性能</a:t>
                      </a:r>
                      <a:endParaRPr kumimoji="0" lang="en-US" altLang="zh-CN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zh-CN" altLang="en-US" sz="2800" kern="1200" dirty="0" smtClean="0"/>
                        <a:t>单机稳定性</a:t>
                      </a:r>
                      <a:r>
                        <a:rPr lang="en-US" altLang="zh-CN" sz="2800" kern="1200" dirty="0" smtClean="0"/>
                        <a:t>/</a:t>
                      </a:r>
                      <a:r>
                        <a:rPr lang="zh-CN" altLang="en-US" sz="2800" kern="1200" dirty="0" smtClean="0"/>
                        <a:t>体验</a:t>
                      </a:r>
                      <a:endParaRPr kumimoji="0" lang="en-US" altLang="zh-CN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777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zh-CN" altLang="en-US" sz="2800" dirty="0" smtClean="0"/>
                        <a:t>宽带（有线</a:t>
                      </a:r>
                      <a:r>
                        <a:rPr lang="en-US" altLang="zh-CN" sz="2800" dirty="0" smtClean="0"/>
                        <a:t>/</a:t>
                      </a:r>
                      <a:r>
                        <a:rPr lang="zh-CN" altLang="en-US" sz="2800" dirty="0" smtClean="0"/>
                        <a:t>无线）</a:t>
                      </a:r>
                      <a:endParaRPr kumimoji="0" lang="en-US" altLang="zh-CN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3BF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宋体" pitchFamily="2" charset="-122"/>
                        </a:rPr>
                        <a:t>网络</a:t>
                      </a:r>
                      <a:endParaRPr kumimoji="0" lang="en-US" altLang="zh-CN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12446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en-US" altLang="zh-CN" sz="2800" kern="1200" dirty="0" smtClean="0"/>
                        <a:t>WIFI/2G/3G/4G</a:t>
                      </a:r>
                      <a:endParaRPr lang="zh-CN" altLang="en-US" sz="2800" kern="1200" dirty="0"/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3045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3"/>
          <p:cNvSpPr txBox="1">
            <a:spLocks noChangeArrowheads="1"/>
          </p:cNvSpPr>
          <p:nvPr/>
        </p:nvSpPr>
        <p:spPr bwMode="auto">
          <a:xfrm>
            <a:off x="2915816" y="404664"/>
            <a:ext cx="4896544" cy="523220"/>
          </a:xfrm>
          <a:prstGeom prst="rect">
            <a:avLst/>
          </a:prstGeom>
          <a:noFill/>
          <a:ln algn="ctr"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latinLnBrk="1" hangingPunct="0">
              <a:spcBef>
                <a:spcPct val="50000"/>
              </a:spcBef>
              <a:defRPr/>
            </a:pPr>
            <a:r>
              <a:rPr lang="zh-CN" altLang="en-US" sz="2800" dirty="0" smtClean="0">
                <a:solidFill>
                  <a:srgbClr val="333333"/>
                </a:solidFill>
                <a:latin typeface="Adobe 黑体 Std R" pitchFamily="34" charset="-122"/>
                <a:ea typeface="Adobe 黑体 Std R" pitchFamily="34" charset="-122"/>
                <a:cs typeface="+mj-cs"/>
              </a:rPr>
              <a:t>项目各环节中存在的问题</a:t>
            </a:r>
            <a:endParaRPr lang="zh-CN" altLang="en-US" sz="2800" dirty="0">
              <a:solidFill>
                <a:srgbClr val="333333"/>
              </a:solidFill>
              <a:latin typeface="Adobe 黑体 Std R" pitchFamily="34" charset="-122"/>
              <a:ea typeface="Adobe 黑体 Std R" pitchFamily="34" charset="-122"/>
              <a:cs typeface="+mj-cs"/>
            </a:endParaRPr>
          </a:p>
        </p:txBody>
      </p:sp>
      <p:sp>
        <p:nvSpPr>
          <p:cNvPr id="45" name="Oval 6"/>
          <p:cNvSpPr>
            <a:spLocks noChangeArrowheads="1"/>
          </p:cNvSpPr>
          <p:nvPr/>
        </p:nvSpPr>
        <p:spPr bwMode="gray">
          <a:xfrm>
            <a:off x="2931220" y="2676982"/>
            <a:ext cx="2880000" cy="2880000"/>
          </a:xfrm>
          <a:prstGeom prst="ellipse">
            <a:avLst/>
          </a:prstGeom>
          <a:solidFill>
            <a:srgbClr val="00B050">
              <a:alpha val="20000"/>
            </a:srgbClr>
          </a:solidFill>
          <a:ln w="9525" algn="ctr">
            <a:solidFill>
              <a:schemeClr val="accent2"/>
            </a:solidFill>
            <a:prstDash val="lgDash"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3200" b="1" dirty="0" smtClean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ù</a:t>
            </a:r>
            <a:r>
              <a:rPr lang="zh-CN" altLang="en-US" sz="3200" dirty="0">
                <a:latin typeface="ＭＳ ゴシック"/>
                <a:ea typeface="ＭＳ ゴシック"/>
                <a:cs typeface="ＭＳ ゴシック"/>
              </a:rPr>
              <a:t>&lt;</a:t>
            </a:r>
            <a:endParaRPr lang="zh-CN" altLang="en-US" sz="3200" b="1" dirty="0">
              <a:solidFill>
                <a:srgbClr val="00B05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AutoShape 3"/>
          <p:cNvSpPr>
            <a:spLocks noChangeArrowheads="1"/>
          </p:cNvSpPr>
          <p:nvPr/>
        </p:nvSpPr>
        <p:spPr bwMode="gray">
          <a:xfrm rot="18900000">
            <a:off x="3167609" y="2885714"/>
            <a:ext cx="2454275" cy="2455862"/>
          </a:xfrm>
          <a:custGeom>
            <a:avLst/>
            <a:gdLst>
              <a:gd name="T0" fmla="*/ 2454275 w 21600"/>
              <a:gd name="T1" fmla="*/ 1227931 h 21600"/>
              <a:gd name="T2" fmla="*/ 1227138 w 21600"/>
              <a:gd name="T3" fmla="*/ 2455862 h 21600"/>
              <a:gd name="T4" fmla="*/ 0 w 21600"/>
              <a:gd name="T5" fmla="*/ 1227931 h 21600"/>
              <a:gd name="T6" fmla="*/ 1227138 w 21600"/>
              <a:gd name="T7" fmla="*/ 0 h 21600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5400 w 21600"/>
              <a:gd name="T13" fmla="*/ 5400 h 21600"/>
              <a:gd name="T14" fmla="*/ 162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5400" y="5400"/>
                </a:moveTo>
                <a:lnTo>
                  <a:pt x="9450" y="5400"/>
                </a:lnTo>
                <a:lnTo>
                  <a:pt x="9450" y="2700"/>
                </a:lnTo>
                <a:lnTo>
                  <a:pt x="8100" y="2700"/>
                </a:lnTo>
                <a:lnTo>
                  <a:pt x="10800" y="0"/>
                </a:lnTo>
                <a:lnTo>
                  <a:pt x="13500" y="2700"/>
                </a:lnTo>
                <a:lnTo>
                  <a:pt x="12150" y="2700"/>
                </a:lnTo>
                <a:lnTo>
                  <a:pt x="12150" y="5400"/>
                </a:lnTo>
                <a:lnTo>
                  <a:pt x="16200" y="5400"/>
                </a:lnTo>
                <a:lnTo>
                  <a:pt x="16200" y="9450"/>
                </a:lnTo>
                <a:lnTo>
                  <a:pt x="18900" y="9450"/>
                </a:lnTo>
                <a:lnTo>
                  <a:pt x="18900" y="8100"/>
                </a:lnTo>
                <a:lnTo>
                  <a:pt x="21600" y="10800"/>
                </a:lnTo>
                <a:lnTo>
                  <a:pt x="18900" y="13500"/>
                </a:lnTo>
                <a:lnTo>
                  <a:pt x="18900" y="12150"/>
                </a:lnTo>
                <a:lnTo>
                  <a:pt x="16200" y="12150"/>
                </a:lnTo>
                <a:lnTo>
                  <a:pt x="16200" y="16200"/>
                </a:lnTo>
                <a:lnTo>
                  <a:pt x="12150" y="16200"/>
                </a:lnTo>
                <a:lnTo>
                  <a:pt x="12150" y="18900"/>
                </a:lnTo>
                <a:lnTo>
                  <a:pt x="13500" y="18900"/>
                </a:lnTo>
                <a:lnTo>
                  <a:pt x="10800" y="21600"/>
                </a:lnTo>
                <a:lnTo>
                  <a:pt x="8100" y="18900"/>
                </a:lnTo>
                <a:lnTo>
                  <a:pt x="9450" y="18900"/>
                </a:lnTo>
                <a:lnTo>
                  <a:pt x="9450" y="16200"/>
                </a:lnTo>
                <a:lnTo>
                  <a:pt x="5400" y="16200"/>
                </a:lnTo>
                <a:lnTo>
                  <a:pt x="5400" y="12150"/>
                </a:lnTo>
                <a:lnTo>
                  <a:pt x="2700" y="12150"/>
                </a:lnTo>
                <a:lnTo>
                  <a:pt x="2700" y="13500"/>
                </a:lnTo>
                <a:lnTo>
                  <a:pt x="0" y="10800"/>
                </a:lnTo>
                <a:lnTo>
                  <a:pt x="2700" y="8100"/>
                </a:lnTo>
                <a:lnTo>
                  <a:pt x="2700" y="9450"/>
                </a:lnTo>
                <a:lnTo>
                  <a:pt x="5400" y="9450"/>
                </a:lnTo>
                <a:lnTo>
                  <a:pt x="5400" y="5400"/>
                </a:lnTo>
                <a:close/>
              </a:path>
            </a:pathLst>
          </a:custGeom>
          <a:gradFill rotWithShape="1">
            <a:gsLst>
              <a:gs pos="0">
                <a:srgbClr val="DCDCDC"/>
              </a:gs>
              <a:gs pos="100000">
                <a:srgbClr val="969696"/>
              </a:gs>
            </a:gsLst>
            <a:path path="rect">
              <a:fillToRect l="50000" t="50000" r="50000" b="50000"/>
            </a:path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>
            <a:outerShdw dist="28398" dir="3806097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7" name="Picture 8" descr="circuler_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2402434" y="2188801"/>
            <a:ext cx="1222375" cy="122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" name="Oval 9"/>
          <p:cNvSpPr>
            <a:spLocks noChangeArrowheads="1"/>
          </p:cNvSpPr>
          <p:nvPr/>
        </p:nvSpPr>
        <p:spPr bwMode="gray">
          <a:xfrm>
            <a:off x="2402434" y="2185626"/>
            <a:ext cx="1214437" cy="1233488"/>
          </a:xfrm>
          <a:prstGeom prst="ellipse">
            <a:avLst/>
          </a:prstGeom>
          <a:solidFill>
            <a:srgbClr val="F07F02">
              <a:alpha val="50195"/>
            </a:srgbClr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9" name="Picture 10" descr="circuler_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gray">
          <a:xfrm>
            <a:off x="2404021" y="4814526"/>
            <a:ext cx="1220788" cy="122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0" name="Oval 11"/>
          <p:cNvSpPr>
            <a:spLocks noChangeArrowheads="1"/>
          </p:cNvSpPr>
          <p:nvPr/>
        </p:nvSpPr>
        <p:spPr bwMode="gray">
          <a:xfrm>
            <a:off x="2404021" y="4811351"/>
            <a:ext cx="1216025" cy="1233488"/>
          </a:xfrm>
          <a:prstGeom prst="ellipse">
            <a:avLst/>
          </a:prstGeom>
          <a:solidFill>
            <a:schemeClr val="tx2">
              <a:lumMod val="60000"/>
              <a:lumOff val="40000"/>
              <a:alpha val="50195"/>
            </a:schemeClr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1" name="Picture 12" descr="circuler_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5148809" y="4803414"/>
            <a:ext cx="1222375" cy="122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2" name="Oval 13"/>
          <p:cNvSpPr>
            <a:spLocks noChangeArrowheads="1"/>
          </p:cNvSpPr>
          <p:nvPr/>
        </p:nvSpPr>
        <p:spPr bwMode="gray">
          <a:xfrm>
            <a:off x="5148809" y="4790714"/>
            <a:ext cx="1216025" cy="1233487"/>
          </a:xfrm>
          <a:prstGeom prst="ellipse">
            <a:avLst/>
          </a:prstGeom>
          <a:solidFill>
            <a:srgbClr val="92D050">
              <a:alpha val="50195"/>
            </a:srgbClr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3" name="Picture 14" descr="circuler_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5148809" y="2174514"/>
            <a:ext cx="1220787" cy="1227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4" name="Oval 15"/>
          <p:cNvSpPr>
            <a:spLocks noChangeArrowheads="1"/>
          </p:cNvSpPr>
          <p:nvPr/>
        </p:nvSpPr>
        <p:spPr bwMode="gray">
          <a:xfrm>
            <a:off x="5148809" y="2172926"/>
            <a:ext cx="1216025" cy="1233488"/>
          </a:xfrm>
          <a:prstGeom prst="ellipse">
            <a:avLst/>
          </a:prstGeom>
          <a:solidFill>
            <a:schemeClr val="bg1">
              <a:lumMod val="65000"/>
              <a:alpha val="50195"/>
            </a:schemeClr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Text Box 16"/>
          <p:cNvSpPr txBox="1">
            <a:spLocks noChangeArrowheads="1"/>
          </p:cNvSpPr>
          <p:nvPr/>
        </p:nvSpPr>
        <p:spPr bwMode="auto">
          <a:xfrm>
            <a:off x="2643188" y="2460958"/>
            <a:ext cx="73977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kern="0" dirty="0" smtClean="0">
                <a:solidFill>
                  <a:srgbClr val="3366FF"/>
                </a:solidFill>
                <a:latin typeface="微软雅黑" pitchFamily="34" charset="-122"/>
                <a:ea typeface="微软雅黑" pitchFamily="34" charset="-122"/>
              </a:rPr>
              <a:t>设计研发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56" name="Text Box 16"/>
          <p:cNvSpPr txBox="1">
            <a:spLocks noChangeArrowheads="1"/>
          </p:cNvSpPr>
          <p:nvPr/>
        </p:nvSpPr>
        <p:spPr bwMode="auto">
          <a:xfrm>
            <a:off x="5379492" y="2460958"/>
            <a:ext cx="73977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kern="0" dirty="0" smtClean="0">
                <a:solidFill>
                  <a:srgbClr val="3366FF"/>
                </a:solidFill>
                <a:latin typeface="微软雅黑" pitchFamily="34" charset="-122"/>
                <a:ea typeface="微软雅黑" pitchFamily="34" charset="-122"/>
              </a:rPr>
              <a:t>测试验收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57" name="Text Box 16"/>
          <p:cNvSpPr txBox="1">
            <a:spLocks noChangeArrowheads="1"/>
          </p:cNvSpPr>
          <p:nvPr/>
        </p:nvSpPr>
        <p:spPr bwMode="auto">
          <a:xfrm>
            <a:off x="2643188" y="5137448"/>
            <a:ext cx="73977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  <a:defRPr/>
            </a:pPr>
            <a:r>
              <a:rPr lang="zh-CN" altLang="en-US" sz="2000" b="1" kern="0" dirty="0">
                <a:solidFill>
                  <a:srgbClr val="3366FF"/>
                </a:solidFill>
                <a:latin typeface="微软雅黑" pitchFamily="34" charset="-122"/>
                <a:ea typeface="微软雅黑" pitchFamily="34" charset="-122"/>
              </a:rPr>
              <a:t>发布跟踪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58" name="Text Box 16"/>
          <p:cNvSpPr txBox="1">
            <a:spLocks noChangeArrowheads="1"/>
          </p:cNvSpPr>
          <p:nvPr/>
        </p:nvSpPr>
        <p:spPr bwMode="auto">
          <a:xfrm>
            <a:off x="5407075" y="5125254"/>
            <a:ext cx="73977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kern="0" dirty="0" smtClean="0">
                <a:solidFill>
                  <a:srgbClr val="3366FF"/>
                </a:solidFill>
                <a:latin typeface="微软雅黑" pitchFamily="34" charset="-122"/>
                <a:ea typeface="微软雅黑" pitchFamily="34" charset="-122"/>
              </a:rPr>
              <a:t>预发回归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59" name="TextBox 40"/>
          <p:cNvSpPr txBox="1"/>
          <p:nvPr/>
        </p:nvSpPr>
        <p:spPr>
          <a:xfrm>
            <a:off x="6444208" y="2060848"/>
            <a:ext cx="2376264" cy="1265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服务端环境干扰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多机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单线程适配</a:t>
            </a:r>
            <a:endParaRPr lang="zh-CN" altLang="en-US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基础测试反复操作</a:t>
            </a:r>
            <a:endParaRPr lang="zh-CN" altLang="en-US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性能数据收集繁杂</a:t>
            </a:r>
            <a:endParaRPr lang="zh-CN" altLang="en-US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TextBox 41"/>
          <p:cNvSpPr txBox="1"/>
          <p:nvPr/>
        </p:nvSpPr>
        <p:spPr>
          <a:xfrm>
            <a:off x="6587488" y="4837222"/>
            <a:ext cx="2377000" cy="97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回归投入成本大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测试报告人工收集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灰度发布效果一般</a:t>
            </a:r>
            <a:endParaRPr lang="en-US" altLang="en-US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TextBox 42"/>
          <p:cNvSpPr txBox="1"/>
          <p:nvPr/>
        </p:nvSpPr>
        <p:spPr>
          <a:xfrm>
            <a:off x="323528" y="2100918"/>
            <a:ext cx="2376264" cy="97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设计适配力度小，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altLang="zh-CN" sz="16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兼容性测试后延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自测包混乱不统一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TextBox 43"/>
          <p:cNvSpPr txBox="1"/>
          <p:nvPr/>
        </p:nvSpPr>
        <p:spPr>
          <a:xfrm>
            <a:off x="323528" y="4834986"/>
            <a:ext cx="2160240" cy="675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发布流程多人跟进</a:t>
            </a:r>
            <a:endParaRPr lang="en-US" altLang="zh-CN" sz="16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zh-CN" altLang="en-US" sz="16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反馈收集滞后</a:t>
            </a:r>
            <a:endParaRPr lang="en-US" altLang="zh-CN" sz="16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TextBox 44"/>
          <p:cNvSpPr txBox="1"/>
          <p:nvPr/>
        </p:nvSpPr>
        <p:spPr>
          <a:xfrm>
            <a:off x="2834482" y="2132856"/>
            <a:ext cx="360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45"/>
          <p:cNvSpPr txBox="1"/>
          <p:nvPr/>
        </p:nvSpPr>
        <p:spPr>
          <a:xfrm>
            <a:off x="5570786" y="2172926"/>
            <a:ext cx="360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TextBox 46"/>
          <p:cNvSpPr txBox="1"/>
          <p:nvPr/>
        </p:nvSpPr>
        <p:spPr>
          <a:xfrm>
            <a:off x="5570786" y="4765214"/>
            <a:ext cx="360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TextBox 47"/>
          <p:cNvSpPr txBox="1"/>
          <p:nvPr/>
        </p:nvSpPr>
        <p:spPr>
          <a:xfrm>
            <a:off x="2834482" y="4765214"/>
            <a:ext cx="360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211960" y="2486358"/>
            <a:ext cx="5040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ＭＳ ゴシック"/>
                <a:ea typeface="ＭＳ ゴシック"/>
                <a:cs typeface="ＭＳ ゴシック"/>
              </a:rPr>
              <a:t>&gt;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5580112" y="4035842"/>
            <a:ext cx="461665" cy="369332"/>
          </a:xfrm>
          <a:prstGeom prst="rect">
            <a:avLst/>
          </a:prstGeom>
        </p:spPr>
        <p:txBody>
          <a:bodyPr vert="vert" wrap="square">
            <a:spAutoFit/>
          </a:bodyPr>
          <a:lstStyle/>
          <a:p>
            <a:r>
              <a:rPr lang="zh-CN" altLang="en-US" dirty="0">
                <a:latin typeface="ＭＳ ゴシック"/>
                <a:ea typeface="ＭＳ ゴシック"/>
                <a:cs typeface="ＭＳ ゴシック"/>
              </a:rPr>
              <a:t>&gt;</a:t>
            </a:r>
            <a:endParaRPr lang="zh-CN" altLang="en-US" dirty="0"/>
          </a:p>
        </p:txBody>
      </p:sp>
      <p:sp>
        <p:nvSpPr>
          <p:cNvPr id="69" name="矩形 68"/>
          <p:cNvSpPr/>
          <p:nvPr/>
        </p:nvSpPr>
        <p:spPr>
          <a:xfrm>
            <a:off x="4211960" y="5366678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ＭＳ ゴシック"/>
                <a:ea typeface="ＭＳ ゴシック"/>
                <a:cs typeface="ＭＳ ゴシック"/>
              </a:rPr>
              <a:t>&lt;</a:t>
            </a:r>
            <a:endParaRPr lang="zh-CN" altLang="en-US" dirty="0"/>
          </a:p>
        </p:txBody>
      </p:sp>
      <p:sp>
        <p:nvSpPr>
          <p:cNvPr id="70" name="矩形 69"/>
          <p:cNvSpPr/>
          <p:nvPr/>
        </p:nvSpPr>
        <p:spPr>
          <a:xfrm>
            <a:off x="2704083" y="4057834"/>
            <a:ext cx="461665" cy="207749"/>
          </a:xfrm>
          <a:prstGeom prst="rect">
            <a:avLst/>
          </a:prstGeom>
        </p:spPr>
        <p:txBody>
          <a:bodyPr vert="vert" wrap="none">
            <a:spAutoFit/>
          </a:bodyPr>
          <a:lstStyle/>
          <a:p>
            <a:r>
              <a:rPr lang="zh-CN" altLang="en-US" dirty="0">
                <a:latin typeface="ＭＳ ゴシック"/>
                <a:ea typeface="ＭＳ ゴシック"/>
                <a:cs typeface="ＭＳ ゴシック"/>
              </a:rPr>
              <a:t>&lt;</a:t>
            </a:r>
            <a:endParaRPr lang="zh-CN" altLang="en-US" dirty="0"/>
          </a:p>
        </p:txBody>
      </p:sp>
      <p:sp>
        <p:nvSpPr>
          <p:cNvPr id="71" name="Text Box 52"/>
          <p:cNvSpPr txBox="1">
            <a:spLocks noChangeArrowheads="1"/>
          </p:cNvSpPr>
          <p:nvPr/>
        </p:nvSpPr>
        <p:spPr bwMode="auto">
          <a:xfrm>
            <a:off x="3581096" y="3853859"/>
            <a:ext cx="1620957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kern="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问题识别</a:t>
            </a:r>
            <a:endParaRPr kumimoji="0" lang="en-US" altLang="zh-CN" sz="280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79512" y="1412776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rgbClr val="FF6600"/>
                </a:solidFill>
              </a:rPr>
              <a:t>这些问题环节的背后都有一个通病：用户手中各类不可控的手机！</a:t>
            </a:r>
            <a:endParaRPr kumimoji="1" lang="zh-CN" altLang="en-US" sz="24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450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8" grpId="0" animBg="1"/>
      <p:bldP spid="50" grpId="0" animBg="1"/>
      <p:bldP spid="52" grpId="0" animBg="1"/>
      <p:bldP spid="54" grpId="0" animBg="1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1"/>
      <p:bldP spid="7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11760" y="476672"/>
            <a:ext cx="56166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>
                <a:latin typeface="+mn-ea"/>
              </a:rPr>
              <a:t>看看下面这些</a:t>
            </a:r>
            <a:r>
              <a:rPr kumimoji="1" lang="zh-CN" altLang="en-US" sz="2800" dirty="0" smtClean="0"/>
              <a:t>，你最想做的是什么？</a:t>
            </a:r>
            <a:endParaRPr kumimoji="1" lang="zh-CN" altLang="en-US" sz="2800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268760"/>
            <a:ext cx="3060700" cy="295232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7904" y="1268760"/>
            <a:ext cx="5067300" cy="288032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44" y="4166013"/>
            <a:ext cx="8352928" cy="263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782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605712" y="3246075"/>
            <a:ext cx="40318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dirty="0" smtClean="0"/>
              <a:t>正题来啦！</a:t>
            </a:r>
            <a:endParaRPr kumimoji="1"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65866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4754</TotalTime>
  <Words>784</Words>
  <Application>Microsoft Macintosh PowerPoint</Application>
  <PresentationFormat>全屏显示(4:3)</PresentationFormat>
  <Paragraphs>277</Paragraphs>
  <Slides>32</Slides>
  <Notes>16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凝岚</dc:creator>
  <cp:lastModifiedBy>培芳 夏</cp:lastModifiedBy>
  <cp:revision>366</cp:revision>
  <dcterms:created xsi:type="dcterms:W3CDTF">2013-06-14T07:26:38Z</dcterms:created>
  <dcterms:modified xsi:type="dcterms:W3CDTF">2013-07-10T08:18:35Z</dcterms:modified>
</cp:coreProperties>
</file>

<file path=docProps/thumbnail.jpeg>
</file>